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AU Passata 1" panose="020B0503030502030804" pitchFamily="34" charset="77"/>
      <p:regular r:id="rId22"/>
      <p:bold r:id="rId23"/>
    </p:embeddedFont>
    <p:embeddedFont>
      <p:font typeface="AU Passata 2" panose="020B0503030502030804" pitchFamily="34" charset="77"/>
      <p:regular r:id="rId24"/>
      <p:bold r:id="rId25"/>
    </p:embeddedFont>
    <p:embeddedFont>
      <p:font typeface="AU Peto" pitchFamily="82" charset="77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58" autoAdjust="0"/>
  </p:normalViewPr>
  <p:slideViewPr>
    <p:cSldViewPr>
      <p:cViewPr varScale="1">
        <p:scale>
          <a:sx n="80" d="100"/>
          <a:sy n="80" d="100"/>
        </p:scale>
        <p:origin x="82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3.pn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7.svg"/><Relationship Id="rId4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svg"/><Relationship Id="rId3" Type="http://schemas.openxmlformats.org/officeDocument/2006/relationships/image" Target="../media/image28.svg"/><Relationship Id="rId7" Type="http://schemas.openxmlformats.org/officeDocument/2006/relationships/image" Target="../media/image31.svg"/><Relationship Id="rId12" Type="http://schemas.openxmlformats.org/officeDocument/2006/relationships/image" Target="../media/image36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5" Type="http://schemas.openxmlformats.org/officeDocument/2006/relationships/image" Target="../media/image26.png"/><Relationship Id="rId10" Type="http://schemas.openxmlformats.org/officeDocument/2006/relationships/image" Target="../media/image34.svg"/><Relationship Id="rId4" Type="http://schemas.openxmlformats.org/officeDocument/2006/relationships/image" Target="../media/image5.svg"/><Relationship Id="rId9" Type="http://schemas.openxmlformats.org/officeDocument/2006/relationships/image" Target="../media/image33.svg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555" b="-1655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2148140" y="3825108"/>
            <a:ext cx="6139860" cy="2896051"/>
            <a:chOff x="0" y="0"/>
            <a:chExt cx="1617082" cy="7627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17082" cy="762746"/>
            </a:xfrm>
            <a:custGeom>
              <a:avLst/>
              <a:gdLst/>
              <a:ahLst/>
              <a:cxnLst/>
              <a:rect l="l" t="t" r="r" b="b"/>
              <a:pathLst>
                <a:path w="1617082" h="762746">
                  <a:moveTo>
                    <a:pt x="0" y="0"/>
                  </a:moveTo>
                  <a:lnTo>
                    <a:pt x="1617082" y="0"/>
                  </a:lnTo>
                  <a:lnTo>
                    <a:pt x="1617082" y="762746"/>
                  </a:lnTo>
                  <a:lnTo>
                    <a:pt x="0" y="762746"/>
                  </a:lnTo>
                  <a:close/>
                </a:path>
              </a:pathLst>
            </a:custGeom>
            <a:solidFill>
              <a:srgbClr val="42582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1617082" cy="7913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206651" y="8276657"/>
            <a:ext cx="1347539" cy="1347539"/>
          </a:xfrm>
          <a:custGeom>
            <a:avLst/>
            <a:gdLst/>
            <a:ahLst/>
            <a:cxnLst/>
            <a:rect l="l" t="t" r="r" b="b"/>
            <a:pathLst>
              <a:path w="1347539" h="1347539">
                <a:moveTo>
                  <a:pt x="0" y="0"/>
                </a:moveTo>
                <a:lnTo>
                  <a:pt x="1347539" y="0"/>
                </a:lnTo>
                <a:lnTo>
                  <a:pt x="1347539" y="1347539"/>
                </a:lnTo>
                <a:lnTo>
                  <a:pt x="0" y="134753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359567" y="506766"/>
            <a:ext cx="3694167" cy="1043868"/>
          </a:xfrm>
          <a:custGeom>
            <a:avLst/>
            <a:gdLst/>
            <a:ahLst/>
            <a:cxnLst/>
            <a:rect l="l" t="t" r="r" b="b"/>
            <a:pathLst>
              <a:path w="3694167" h="1043868">
                <a:moveTo>
                  <a:pt x="0" y="0"/>
                </a:moveTo>
                <a:lnTo>
                  <a:pt x="3694167" y="0"/>
                </a:lnTo>
                <a:lnTo>
                  <a:pt x="3694167" y="1043868"/>
                </a:lnTo>
                <a:lnTo>
                  <a:pt x="0" y="10438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2347395" y="4422869"/>
            <a:ext cx="5375578" cy="1814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859"/>
              </a:lnSpc>
            </a:pPr>
            <a:r>
              <a:rPr lang="en-US" sz="6999">
                <a:solidFill>
                  <a:srgbClr val="FFFFFF"/>
                </a:solidFill>
                <a:latin typeface="AU Passata 1"/>
                <a:ea typeface="AU Passata 1"/>
                <a:cs typeface="AU Passata 1"/>
                <a:sym typeface="AU Passata 1"/>
              </a:rPr>
              <a:t>About the Department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811869" y="2025695"/>
            <a:ext cx="6546328" cy="992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64"/>
              </a:lnSpc>
              <a:spcBef>
                <a:spcPct val="0"/>
              </a:spcBef>
            </a:pPr>
            <a:r>
              <a:rPr lang="en-US" sz="5760">
                <a:solidFill>
                  <a:srgbClr val="000D40"/>
                </a:solidFill>
                <a:latin typeface="AU Passata 2"/>
                <a:ea typeface="AU Passata 2"/>
                <a:cs typeface="AU Passata 2"/>
                <a:sym typeface="AU Passata 2"/>
              </a:rPr>
              <a:t>Ambition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811869" y="3430212"/>
            <a:ext cx="8928323" cy="4374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We aim to be a leading international research environment for the green transition in agriculture, addressing global and local sustainability challenges driven by rising demands for food, energy, and biomaterials.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D40"/>
              </a:solidFill>
              <a:latin typeface="AU Passata 1"/>
              <a:ea typeface="AU Passata 1"/>
              <a:cs typeface="AU Passata 1"/>
              <a:sym typeface="AU Passata 1"/>
            </a:endParaRP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We create societal impact through research, innovation, education, policy support, and collaboration. Together, these efforts contribute to sustainable agricultural solutions that balance multiple objectives - while ensuring a healthy and supportive working environment.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615861"/>
            <a:ext cx="5672823" cy="2765000"/>
            <a:chOff x="0" y="0"/>
            <a:chExt cx="1494077" cy="7282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94077" cy="728231"/>
            </a:xfrm>
            <a:custGeom>
              <a:avLst/>
              <a:gdLst/>
              <a:ahLst/>
              <a:cxnLst/>
              <a:rect l="l" t="t" r="r" b="b"/>
              <a:pathLst>
                <a:path w="1494077" h="728231">
                  <a:moveTo>
                    <a:pt x="0" y="0"/>
                  </a:moveTo>
                  <a:lnTo>
                    <a:pt x="1494077" y="0"/>
                  </a:lnTo>
                  <a:lnTo>
                    <a:pt x="1494077" y="728231"/>
                  </a:lnTo>
                  <a:lnTo>
                    <a:pt x="0" y="728231"/>
                  </a:lnTo>
                  <a:close/>
                </a:path>
              </a:pathLst>
            </a:custGeom>
            <a:solidFill>
              <a:srgbClr val="42582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494077" cy="7568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370860" y="1844105"/>
            <a:ext cx="3740765" cy="2240686"/>
            <a:chOff x="0" y="0"/>
            <a:chExt cx="985222" cy="5901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85222" cy="590139"/>
            </a:xfrm>
            <a:custGeom>
              <a:avLst/>
              <a:gdLst/>
              <a:ahLst/>
              <a:cxnLst/>
              <a:rect l="l" t="t" r="r" b="b"/>
              <a:pathLst>
                <a:path w="985222" h="590139">
                  <a:moveTo>
                    <a:pt x="105550" y="0"/>
                  </a:moveTo>
                  <a:lnTo>
                    <a:pt x="879672" y="0"/>
                  </a:lnTo>
                  <a:cubicBezTo>
                    <a:pt x="907666" y="0"/>
                    <a:pt x="934513" y="11120"/>
                    <a:pt x="954307" y="30915"/>
                  </a:cubicBezTo>
                  <a:cubicBezTo>
                    <a:pt x="974102" y="50709"/>
                    <a:pt x="985222" y="77556"/>
                    <a:pt x="985222" y="105550"/>
                  </a:cubicBezTo>
                  <a:lnTo>
                    <a:pt x="985222" y="484589"/>
                  </a:lnTo>
                  <a:cubicBezTo>
                    <a:pt x="985222" y="542883"/>
                    <a:pt x="937966" y="590139"/>
                    <a:pt x="879672" y="590139"/>
                  </a:cubicBezTo>
                  <a:lnTo>
                    <a:pt x="105550" y="590139"/>
                  </a:lnTo>
                  <a:cubicBezTo>
                    <a:pt x="47256" y="590139"/>
                    <a:pt x="0" y="542883"/>
                    <a:pt x="0" y="484589"/>
                  </a:cubicBezTo>
                  <a:lnTo>
                    <a:pt x="0" y="105550"/>
                  </a:lnTo>
                  <a:cubicBezTo>
                    <a:pt x="0" y="47256"/>
                    <a:pt x="47256" y="0"/>
                    <a:pt x="105550" y="0"/>
                  </a:cubicBezTo>
                  <a:close/>
                </a:path>
              </a:pathLst>
            </a:custGeom>
            <a:solidFill>
              <a:srgbClr val="F3F6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985222" cy="6377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370860" y="6694024"/>
            <a:ext cx="3740765" cy="2231531"/>
            <a:chOff x="0" y="0"/>
            <a:chExt cx="985222" cy="58772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85222" cy="587728"/>
            </a:xfrm>
            <a:custGeom>
              <a:avLst/>
              <a:gdLst/>
              <a:ahLst/>
              <a:cxnLst/>
              <a:rect l="l" t="t" r="r" b="b"/>
              <a:pathLst>
                <a:path w="985222" h="587728">
                  <a:moveTo>
                    <a:pt x="105550" y="0"/>
                  </a:moveTo>
                  <a:lnTo>
                    <a:pt x="879672" y="0"/>
                  </a:lnTo>
                  <a:cubicBezTo>
                    <a:pt x="907666" y="0"/>
                    <a:pt x="934513" y="11120"/>
                    <a:pt x="954307" y="30915"/>
                  </a:cubicBezTo>
                  <a:cubicBezTo>
                    <a:pt x="974102" y="50709"/>
                    <a:pt x="985222" y="77556"/>
                    <a:pt x="985222" y="105550"/>
                  </a:cubicBezTo>
                  <a:lnTo>
                    <a:pt x="985222" y="482178"/>
                  </a:lnTo>
                  <a:cubicBezTo>
                    <a:pt x="985222" y="540472"/>
                    <a:pt x="937966" y="587728"/>
                    <a:pt x="879672" y="587728"/>
                  </a:cubicBezTo>
                  <a:lnTo>
                    <a:pt x="105550" y="587728"/>
                  </a:lnTo>
                  <a:cubicBezTo>
                    <a:pt x="47256" y="587728"/>
                    <a:pt x="0" y="540472"/>
                    <a:pt x="0" y="482178"/>
                  </a:cubicBezTo>
                  <a:lnTo>
                    <a:pt x="0" y="105550"/>
                  </a:lnTo>
                  <a:cubicBezTo>
                    <a:pt x="0" y="47256"/>
                    <a:pt x="47256" y="0"/>
                    <a:pt x="105550" y="0"/>
                  </a:cubicBezTo>
                  <a:close/>
                </a:path>
              </a:pathLst>
            </a:custGeom>
            <a:solidFill>
              <a:srgbClr val="F3F6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985222" cy="6353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757315" y="2049710"/>
            <a:ext cx="326439" cy="32643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B14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757315" y="2507079"/>
            <a:ext cx="326439" cy="326439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3D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757315" y="2964448"/>
            <a:ext cx="326439" cy="326439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CDE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757315" y="3452642"/>
            <a:ext cx="326439" cy="326439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8505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757315" y="6895052"/>
            <a:ext cx="326439" cy="326439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B14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757315" y="7352421"/>
            <a:ext cx="326439" cy="326439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3D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2757315" y="7809790"/>
            <a:ext cx="326439" cy="326439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CDE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2757315" y="8297984"/>
            <a:ext cx="326439" cy="326439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6515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8194356" y="5871410"/>
            <a:ext cx="3652225" cy="3600533"/>
          </a:xfrm>
          <a:custGeom>
            <a:avLst/>
            <a:gdLst/>
            <a:ahLst/>
            <a:cxnLst/>
            <a:rect l="l" t="t" r="r" b="b"/>
            <a:pathLst>
              <a:path w="3652225" h="3600533">
                <a:moveTo>
                  <a:pt x="0" y="0"/>
                </a:moveTo>
                <a:lnTo>
                  <a:pt x="3652225" y="0"/>
                </a:lnTo>
                <a:lnTo>
                  <a:pt x="3652225" y="3600534"/>
                </a:lnTo>
                <a:lnTo>
                  <a:pt x="0" y="36005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9" t="-9273" r="-507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8194356" y="1205462"/>
            <a:ext cx="3652225" cy="3589624"/>
          </a:xfrm>
          <a:custGeom>
            <a:avLst/>
            <a:gdLst/>
            <a:ahLst/>
            <a:cxnLst/>
            <a:rect l="l" t="t" r="r" b="b"/>
            <a:pathLst>
              <a:path w="3652225" h="3589624">
                <a:moveTo>
                  <a:pt x="0" y="0"/>
                </a:moveTo>
                <a:lnTo>
                  <a:pt x="3652225" y="0"/>
                </a:lnTo>
                <a:lnTo>
                  <a:pt x="3652225" y="3589623"/>
                </a:lnTo>
                <a:lnTo>
                  <a:pt x="0" y="35896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347" t="-9607" r="-49548" b="-82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7" name="Group 37"/>
          <p:cNvGrpSpPr/>
          <p:nvPr/>
        </p:nvGrpSpPr>
        <p:grpSpPr>
          <a:xfrm>
            <a:off x="722146" y="8462499"/>
            <a:ext cx="1407949" cy="1407949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2582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21872" tIns="21872" rIns="21872" bIns="21872" rtlCol="0" anchor="ctr"/>
            <a:lstStyle/>
            <a:p>
              <a:pPr algn="ctr">
                <a:lnSpc>
                  <a:spcPts val="209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028700" y="8763631"/>
            <a:ext cx="787189" cy="750782"/>
          </a:xfrm>
          <a:custGeom>
            <a:avLst/>
            <a:gdLst/>
            <a:ahLst/>
            <a:cxnLst/>
            <a:rect l="l" t="t" r="r" b="b"/>
            <a:pathLst>
              <a:path w="787189" h="750782">
                <a:moveTo>
                  <a:pt x="0" y="0"/>
                </a:moveTo>
                <a:lnTo>
                  <a:pt x="787189" y="0"/>
                </a:lnTo>
                <a:lnTo>
                  <a:pt x="787189" y="750782"/>
                </a:lnTo>
                <a:lnTo>
                  <a:pt x="0" y="7507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TextBox 41"/>
          <p:cNvSpPr txBox="1"/>
          <p:nvPr/>
        </p:nvSpPr>
        <p:spPr>
          <a:xfrm>
            <a:off x="596975" y="4158650"/>
            <a:ext cx="5285613" cy="1814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6999">
                <a:solidFill>
                  <a:srgbClr val="FFFFFF"/>
                </a:solidFill>
                <a:latin typeface="AU Passata 1"/>
                <a:ea typeface="AU Passata 1"/>
                <a:cs typeface="AU Passata 1"/>
                <a:sym typeface="AU Passata 1"/>
              </a:rPr>
              <a:t>Economy - 2025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3248266" y="1935410"/>
            <a:ext cx="2230636" cy="1843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34"/>
              </a:lnSpc>
            </a:pPr>
            <a:r>
              <a:rPr lang="en-US" sz="2210">
                <a:solidFill>
                  <a:srgbClr val="000000"/>
                </a:solidFill>
                <a:latin typeface="AU Passata 2"/>
                <a:ea typeface="AU Passata 2"/>
                <a:cs typeface="AU Passata 2"/>
                <a:sym typeface="AU Passata 2"/>
              </a:rPr>
              <a:t>P</a:t>
            </a:r>
            <a:r>
              <a:rPr lang="en-US" sz="2210" b="1">
                <a:solidFill>
                  <a:srgbClr val="000000"/>
                </a:solidFill>
                <a:latin typeface="AU Passata 2"/>
                <a:ea typeface="AU Passata 2"/>
                <a:cs typeface="AU Passata 2"/>
                <a:sym typeface="AU Passata 2"/>
              </a:rPr>
              <a:t>olicy support</a:t>
            </a:r>
          </a:p>
          <a:p>
            <a:pPr algn="l">
              <a:lnSpc>
                <a:spcPts val="3734"/>
              </a:lnSpc>
            </a:pPr>
            <a:r>
              <a:rPr lang="en-US" sz="2210" b="1">
                <a:solidFill>
                  <a:srgbClr val="000000"/>
                </a:solidFill>
                <a:latin typeface="AU Passata 2"/>
                <a:ea typeface="AU Passata 2"/>
                <a:cs typeface="AU Passata 2"/>
                <a:sym typeface="AU Passata 2"/>
              </a:rPr>
              <a:t>Educational grant</a:t>
            </a:r>
          </a:p>
          <a:p>
            <a:pPr algn="l">
              <a:lnSpc>
                <a:spcPts val="3734"/>
              </a:lnSpc>
            </a:pPr>
            <a:r>
              <a:rPr lang="en-US" sz="2210" b="1">
                <a:solidFill>
                  <a:srgbClr val="000000"/>
                </a:solidFill>
                <a:latin typeface="AU Passata 2"/>
                <a:ea typeface="AU Passata 2"/>
                <a:cs typeface="AU Passata 2"/>
                <a:sym typeface="AU Passata 2"/>
              </a:rPr>
              <a:t>Research, etc.</a:t>
            </a:r>
          </a:p>
          <a:p>
            <a:pPr algn="l">
              <a:lnSpc>
                <a:spcPts val="3734"/>
              </a:lnSpc>
            </a:pPr>
            <a:r>
              <a:rPr lang="en-US" sz="2210" b="1">
                <a:solidFill>
                  <a:srgbClr val="000000"/>
                </a:solidFill>
                <a:latin typeface="AU Passata 2"/>
                <a:ea typeface="AU Passata 2"/>
                <a:cs typeface="AU Passata 2"/>
                <a:sym typeface="AU Passata 2"/>
              </a:rPr>
              <a:t>External grants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3248266" y="6780752"/>
            <a:ext cx="2533501" cy="1843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28"/>
              </a:lnSpc>
            </a:pPr>
            <a:r>
              <a:rPr lang="en-US" sz="2206">
                <a:solidFill>
                  <a:srgbClr val="000000"/>
                </a:solidFill>
                <a:latin typeface="AU Passata 2"/>
                <a:ea typeface="AU Passata 2"/>
                <a:cs typeface="AU Passata 2"/>
                <a:sym typeface="AU Passata 2"/>
              </a:rPr>
              <a:t>Interna</a:t>
            </a:r>
            <a:r>
              <a:rPr lang="en-US" sz="2206" b="1">
                <a:solidFill>
                  <a:srgbClr val="000000"/>
                </a:solidFill>
                <a:latin typeface="AU Passata 2"/>
                <a:ea typeface="AU Passata 2"/>
                <a:cs typeface="AU Passata 2"/>
                <a:sym typeface="AU Passata 2"/>
              </a:rPr>
              <a:t>l contribution</a:t>
            </a:r>
          </a:p>
          <a:p>
            <a:pPr algn="just">
              <a:lnSpc>
                <a:spcPts val="3728"/>
              </a:lnSpc>
            </a:pPr>
            <a:r>
              <a:rPr lang="en-US" sz="2206" b="1">
                <a:solidFill>
                  <a:srgbClr val="000000"/>
                </a:solidFill>
                <a:latin typeface="AU Passata 2"/>
                <a:ea typeface="AU Passata 2"/>
                <a:cs typeface="AU Passata 2"/>
                <a:sym typeface="AU Passata 2"/>
              </a:rPr>
              <a:t>Salaries</a:t>
            </a:r>
          </a:p>
          <a:p>
            <a:pPr algn="just">
              <a:lnSpc>
                <a:spcPts val="3728"/>
              </a:lnSpc>
            </a:pPr>
            <a:r>
              <a:rPr lang="en-US" sz="2206" b="1">
                <a:solidFill>
                  <a:srgbClr val="000000"/>
                </a:solidFill>
                <a:latin typeface="AU Passata 2"/>
                <a:ea typeface="AU Passata 2"/>
                <a:cs typeface="AU Passata 2"/>
                <a:sym typeface="AU Passata 2"/>
              </a:rPr>
              <a:t>Operating costs</a:t>
            </a:r>
          </a:p>
          <a:p>
            <a:pPr algn="just">
              <a:lnSpc>
                <a:spcPts val="3728"/>
              </a:lnSpc>
            </a:pPr>
            <a:r>
              <a:rPr lang="en-US" sz="2206" b="1">
                <a:solidFill>
                  <a:srgbClr val="000000"/>
                </a:solidFill>
                <a:latin typeface="AU Passata 2"/>
                <a:ea typeface="AU Passata 2"/>
                <a:cs typeface="AU Passata 2"/>
                <a:sym typeface="AU Passata 2"/>
              </a:rPr>
              <a:t>Depreciation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2757315" y="5785685"/>
            <a:ext cx="2253555" cy="655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000000"/>
                </a:solidFill>
                <a:latin typeface="AU Passata 2"/>
                <a:ea typeface="AU Passata 2"/>
                <a:cs typeface="AU Passata 2"/>
                <a:sym typeface="AU Passata 2"/>
              </a:rPr>
              <a:t>EXPENSES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2757315" y="1026223"/>
            <a:ext cx="1831777" cy="655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000000"/>
                </a:solidFill>
                <a:latin typeface="AU Passata 2"/>
                <a:ea typeface="AU Passata 2"/>
                <a:cs typeface="AU Passata 2"/>
                <a:sym typeface="AU Passata 2"/>
              </a:rPr>
              <a:t>INCOME</a:t>
            </a:r>
          </a:p>
        </p:txBody>
      </p:sp>
      <p:sp>
        <p:nvSpPr>
          <p:cNvPr id="46" name="Freeform 46"/>
          <p:cNvSpPr/>
          <p:nvPr/>
        </p:nvSpPr>
        <p:spPr>
          <a:xfrm>
            <a:off x="596975" y="506766"/>
            <a:ext cx="3576376" cy="1043868"/>
          </a:xfrm>
          <a:custGeom>
            <a:avLst/>
            <a:gdLst/>
            <a:ahLst/>
            <a:cxnLst/>
            <a:rect l="l" t="t" r="r" b="b"/>
            <a:pathLst>
              <a:path w="3576376" h="1043868">
                <a:moveTo>
                  <a:pt x="0" y="0"/>
                </a:moveTo>
                <a:lnTo>
                  <a:pt x="3576376" y="0"/>
                </a:lnTo>
                <a:lnTo>
                  <a:pt x="3576376" y="1043868"/>
                </a:lnTo>
                <a:lnTo>
                  <a:pt x="0" y="10438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29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2926502"/>
            <a:ext cx="6261358" cy="3894897"/>
            <a:chOff x="0" y="0"/>
            <a:chExt cx="1649082" cy="10258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49082" cy="1025817"/>
            </a:xfrm>
            <a:custGeom>
              <a:avLst/>
              <a:gdLst/>
              <a:ahLst/>
              <a:cxnLst/>
              <a:rect l="l" t="t" r="r" b="b"/>
              <a:pathLst>
                <a:path w="1649082" h="1025817">
                  <a:moveTo>
                    <a:pt x="0" y="0"/>
                  </a:moveTo>
                  <a:lnTo>
                    <a:pt x="1649082" y="0"/>
                  </a:lnTo>
                  <a:lnTo>
                    <a:pt x="1649082" y="1025817"/>
                  </a:lnTo>
                  <a:lnTo>
                    <a:pt x="0" y="1025817"/>
                  </a:lnTo>
                  <a:close/>
                </a:path>
              </a:pathLst>
            </a:custGeom>
            <a:solidFill>
              <a:srgbClr val="42582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1649082" cy="10543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740709" y="1344142"/>
            <a:ext cx="4831568" cy="1056439"/>
            <a:chOff x="0" y="0"/>
            <a:chExt cx="2324110" cy="5081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5400000" flipV="1">
            <a:off x="8214415" y="1612212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8"/>
                </a:moveTo>
                <a:lnTo>
                  <a:pt x="961290" y="520298"/>
                </a:lnTo>
                <a:lnTo>
                  <a:pt x="961290" y="0"/>
                </a:lnTo>
                <a:lnTo>
                  <a:pt x="0" y="0"/>
                </a:lnTo>
                <a:lnTo>
                  <a:pt x="0" y="52029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8740709" y="2867588"/>
            <a:ext cx="4831568" cy="1056439"/>
            <a:chOff x="0" y="0"/>
            <a:chExt cx="2324110" cy="5081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5400000" flipV="1">
            <a:off x="8214415" y="3135658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8"/>
                </a:moveTo>
                <a:lnTo>
                  <a:pt x="961290" y="520298"/>
                </a:lnTo>
                <a:lnTo>
                  <a:pt x="961290" y="0"/>
                </a:lnTo>
                <a:lnTo>
                  <a:pt x="0" y="0"/>
                </a:lnTo>
                <a:lnTo>
                  <a:pt x="0" y="52029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8740709" y="4364402"/>
            <a:ext cx="4831568" cy="1056439"/>
            <a:chOff x="0" y="0"/>
            <a:chExt cx="2324110" cy="5081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5400000" flipV="1">
            <a:off x="8214415" y="4632472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8"/>
                </a:moveTo>
                <a:lnTo>
                  <a:pt x="961290" y="520298"/>
                </a:lnTo>
                <a:lnTo>
                  <a:pt x="961290" y="0"/>
                </a:lnTo>
                <a:lnTo>
                  <a:pt x="0" y="0"/>
                </a:lnTo>
                <a:lnTo>
                  <a:pt x="0" y="52029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8740709" y="5914418"/>
            <a:ext cx="4831568" cy="1056439"/>
            <a:chOff x="0" y="0"/>
            <a:chExt cx="2324110" cy="50817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rot="5400000" flipV="1">
            <a:off x="8214415" y="6182488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9"/>
                </a:moveTo>
                <a:lnTo>
                  <a:pt x="961290" y="520299"/>
                </a:lnTo>
                <a:lnTo>
                  <a:pt x="961290" y="0"/>
                </a:lnTo>
                <a:lnTo>
                  <a:pt x="0" y="0"/>
                </a:lnTo>
                <a:lnTo>
                  <a:pt x="0" y="520299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2"/>
          <p:cNvGrpSpPr/>
          <p:nvPr/>
        </p:nvGrpSpPr>
        <p:grpSpPr>
          <a:xfrm>
            <a:off x="8740709" y="7409007"/>
            <a:ext cx="4831568" cy="1056439"/>
            <a:chOff x="0" y="0"/>
            <a:chExt cx="2324110" cy="50817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 rot="5400000" flipV="1">
            <a:off x="8214415" y="7677077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9"/>
                </a:moveTo>
                <a:lnTo>
                  <a:pt x="961290" y="520299"/>
                </a:lnTo>
                <a:lnTo>
                  <a:pt x="961290" y="0"/>
                </a:lnTo>
                <a:lnTo>
                  <a:pt x="0" y="0"/>
                </a:lnTo>
                <a:lnTo>
                  <a:pt x="0" y="520299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596975" y="3492930"/>
            <a:ext cx="5914471" cy="2681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6999">
                <a:solidFill>
                  <a:srgbClr val="FFFFFF"/>
                </a:solidFill>
                <a:latin typeface="AU Passata 1"/>
                <a:ea typeface="AU Passata 1"/>
                <a:cs typeface="AU Passata 1"/>
                <a:sym typeface="AU Passata 1"/>
              </a:rPr>
              <a:t>ABD - Agricultural Biodiversity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144000" y="1677080"/>
            <a:ext cx="4323730" cy="381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Ecological modelling lab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022093" y="2015192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29" name="TextBox 29"/>
          <p:cNvSpPr txBox="1"/>
          <p:nvPr/>
        </p:nvSpPr>
        <p:spPr>
          <a:xfrm>
            <a:off x="9164759" y="3167126"/>
            <a:ext cx="4323730" cy="381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Entomology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022093" y="3538638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31" name="TextBox 31"/>
          <p:cNvSpPr txBox="1"/>
          <p:nvPr/>
        </p:nvSpPr>
        <p:spPr>
          <a:xfrm>
            <a:off x="9164759" y="4511584"/>
            <a:ext cx="4323730" cy="75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Social-ecological systems simulation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022093" y="5035452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33" name="TextBox 33"/>
          <p:cNvSpPr txBox="1"/>
          <p:nvPr/>
        </p:nvSpPr>
        <p:spPr>
          <a:xfrm>
            <a:off x="9164759" y="6068849"/>
            <a:ext cx="4323730" cy="75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Animal, landscape and human simulation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022093" y="6585469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35" name="TextBox 35"/>
          <p:cNvSpPr txBox="1"/>
          <p:nvPr/>
        </p:nvSpPr>
        <p:spPr>
          <a:xfrm>
            <a:off x="9164759" y="7561407"/>
            <a:ext cx="4323730" cy="75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Honeybee diseases, genetics and pollination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9022093" y="8080058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37" name="Freeform 37"/>
          <p:cNvSpPr/>
          <p:nvPr/>
        </p:nvSpPr>
        <p:spPr>
          <a:xfrm>
            <a:off x="596975" y="506766"/>
            <a:ext cx="3576376" cy="1043868"/>
          </a:xfrm>
          <a:custGeom>
            <a:avLst/>
            <a:gdLst/>
            <a:ahLst/>
            <a:cxnLst/>
            <a:rect l="l" t="t" r="r" b="b"/>
            <a:pathLst>
              <a:path w="3576376" h="1043868">
                <a:moveTo>
                  <a:pt x="0" y="0"/>
                </a:moveTo>
                <a:lnTo>
                  <a:pt x="3576376" y="0"/>
                </a:lnTo>
                <a:lnTo>
                  <a:pt x="3576376" y="1043868"/>
                </a:lnTo>
                <a:lnTo>
                  <a:pt x="0" y="10438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29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7303" b="-2730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2926502"/>
            <a:ext cx="6650665" cy="3894897"/>
            <a:chOff x="0" y="0"/>
            <a:chExt cx="1751616" cy="10258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51616" cy="1025817"/>
            </a:xfrm>
            <a:custGeom>
              <a:avLst/>
              <a:gdLst/>
              <a:ahLst/>
              <a:cxnLst/>
              <a:rect l="l" t="t" r="r" b="b"/>
              <a:pathLst>
                <a:path w="1751616" h="1025817">
                  <a:moveTo>
                    <a:pt x="0" y="0"/>
                  </a:moveTo>
                  <a:lnTo>
                    <a:pt x="1751616" y="0"/>
                  </a:lnTo>
                  <a:lnTo>
                    <a:pt x="1751616" y="1025817"/>
                  </a:lnTo>
                  <a:lnTo>
                    <a:pt x="0" y="1025817"/>
                  </a:lnTo>
                  <a:close/>
                </a:path>
              </a:pathLst>
            </a:custGeom>
            <a:solidFill>
              <a:srgbClr val="42582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1751616" cy="10543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740709" y="1344142"/>
            <a:ext cx="4831568" cy="1056439"/>
            <a:chOff x="0" y="0"/>
            <a:chExt cx="2324110" cy="5081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5400000" flipV="1">
            <a:off x="8214415" y="1612212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8"/>
                </a:moveTo>
                <a:lnTo>
                  <a:pt x="961290" y="520298"/>
                </a:lnTo>
                <a:lnTo>
                  <a:pt x="961290" y="0"/>
                </a:lnTo>
                <a:lnTo>
                  <a:pt x="0" y="0"/>
                </a:lnTo>
                <a:lnTo>
                  <a:pt x="0" y="52029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8740709" y="2867588"/>
            <a:ext cx="4831568" cy="1056439"/>
            <a:chOff x="0" y="0"/>
            <a:chExt cx="2324110" cy="5081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5400000" flipV="1">
            <a:off x="8214415" y="3135658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8"/>
                </a:moveTo>
                <a:lnTo>
                  <a:pt x="961290" y="520298"/>
                </a:lnTo>
                <a:lnTo>
                  <a:pt x="961290" y="0"/>
                </a:lnTo>
                <a:lnTo>
                  <a:pt x="0" y="0"/>
                </a:lnTo>
                <a:lnTo>
                  <a:pt x="0" y="52029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8740709" y="4364402"/>
            <a:ext cx="4831568" cy="1056439"/>
            <a:chOff x="0" y="0"/>
            <a:chExt cx="2324110" cy="5081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5400000" flipV="1">
            <a:off x="8214415" y="4632472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8"/>
                </a:moveTo>
                <a:lnTo>
                  <a:pt x="961290" y="520298"/>
                </a:lnTo>
                <a:lnTo>
                  <a:pt x="961290" y="0"/>
                </a:lnTo>
                <a:lnTo>
                  <a:pt x="0" y="0"/>
                </a:lnTo>
                <a:lnTo>
                  <a:pt x="0" y="52029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8740709" y="5914418"/>
            <a:ext cx="4831568" cy="1056439"/>
            <a:chOff x="0" y="0"/>
            <a:chExt cx="2324110" cy="50817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rot="5400000" flipV="1">
            <a:off x="8214415" y="6182488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9"/>
                </a:moveTo>
                <a:lnTo>
                  <a:pt x="961290" y="520299"/>
                </a:lnTo>
                <a:lnTo>
                  <a:pt x="961290" y="0"/>
                </a:lnTo>
                <a:lnTo>
                  <a:pt x="0" y="0"/>
                </a:lnTo>
                <a:lnTo>
                  <a:pt x="0" y="520299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2"/>
          <p:cNvGrpSpPr/>
          <p:nvPr/>
        </p:nvGrpSpPr>
        <p:grpSpPr>
          <a:xfrm>
            <a:off x="8740709" y="7409007"/>
            <a:ext cx="4831568" cy="1056439"/>
            <a:chOff x="0" y="0"/>
            <a:chExt cx="2324110" cy="50817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 rot="5400000" flipV="1">
            <a:off x="8214415" y="7677077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9"/>
                </a:moveTo>
                <a:lnTo>
                  <a:pt x="961290" y="520299"/>
                </a:lnTo>
                <a:lnTo>
                  <a:pt x="961290" y="0"/>
                </a:lnTo>
                <a:lnTo>
                  <a:pt x="0" y="0"/>
                </a:lnTo>
                <a:lnTo>
                  <a:pt x="0" y="520299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596975" y="3492930"/>
            <a:ext cx="5914471" cy="2681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6999">
                <a:solidFill>
                  <a:srgbClr val="FFFFFF"/>
                </a:solidFill>
                <a:latin typeface="AU Passata 1"/>
                <a:ea typeface="AU Passata 1"/>
                <a:cs typeface="AU Passata 1"/>
                <a:sym typeface="AU Passata 1"/>
              </a:rPr>
              <a:t>CGB – Crop Genetics and Biotechnology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144000" y="1677080"/>
            <a:ext cx="4323730" cy="1124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Plant breeding</a:t>
            </a:r>
          </a:p>
          <a:p>
            <a:pPr algn="l">
              <a:lnSpc>
                <a:spcPts val="2999"/>
              </a:lnSpc>
            </a:pPr>
            <a:endParaRPr lang="en-US" sz="2499">
              <a:solidFill>
                <a:srgbClr val="000000"/>
              </a:solidFill>
              <a:latin typeface="AU Passata 1"/>
              <a:ea typeface="AU Passata 1"/>
              <a:cs typeface="AU Passata 1"/>
              <a:sym typeface="AU Passata 1"/>
            </a:endParaRPr>
          </a:p>
          <a:p>
            <a:pPr algn="l">
              <a:lnSpc>
                <a:spcPts val="2999"/>
              </a:lnSpc>
            </a:pPr>
            <a:endParaRPr lang="en-US" sz="2499">
              <a:solidFill>
                <a:srgbClr val="000000"/>
              </a:solidFill>
              <a:latin typeface="AU Passata 1"/>
              <a:ea typeface="AU Passata 1"/>
              <a:cs typeface="AU Passata 1"/>
              <a:sym typeface="AU Passata 1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9022093" y="2015192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29" name="TextBox 29"/>
          <p:cNvSpPr txBox="1"/>
          <p:nvPr/>
        </p:nvSpPr>
        <p:spPr>
          <a:xfrm>
            <a:off x="9144000" y="3021302"/>
            <a:ext cx="4323730" cy="75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New plant breeding techniques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022093" y="3538638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31" name="TextBox 31"/>
          <p:cNvSpPr txBox="1"/>
          <p:nvPr/>
        </p:nvSpPr>
        <p:spPr>
          <a:xfrm>
            <a:off x="9164759" y="4678669"/>
            <a:ext cx="4323730" cy="381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Genetics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022093" y="5035452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33" name="TextBox 33"/>
          <p:cNvSpPr txBox="1"/>
          <p:nvPr/>
        </p:nvSpPr>
        <p:spPr>
          <a:xfrm>
            <a:off x="9164759" y="6219643"/>
            <a:ext cx="4323730" cy="381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Biotechnology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022093" y="6585469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35" name="TextBox 35"/>
          <p:cNvSpPr txBox="1"/>
          <p:nvPr/>
        </p:nvSpPr>
        <p:spPr>
          <a:xfrm>
            <a:off x="9164759" y="7561407"/>
            <a:ext cx="4323730" cy="75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The quality of crops as feed, food and biomass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9022093" y="8080058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37" name="Freeform 37"/>
          <p:cNvSpPr/>
          <p:nvPr/>
        </p:nvSpPr>
        <p:spPr>
          <a:xfrm>
            <a:off x="596975" y="506766"/>
            <a:ext cx="3576376" cy="1043868"/>
          </a:xfrm>
          <a:custGeom>
            <a:avLst/>
            <a:gdLst/>
            <a:ahLst/>
            <a:cxnLst/>
            <a:rect l="l" t="t" r="r" b="b"/>
            <a:pathLst>
              <a:path w="3576376" h="1043868">
                <a:moveTo>
                  <a:pt x="0" y="0"/>
                </a:moveTo>
                <a:lnTo>
                  <a:pt x="3576376" y="0"/>
                </a:lnTo>
                <a:lnTo>
                  <a:pt x="3576376" y="1043868"/>
                </a:lnTo>
                <a:lnTo>
                  <a:pt x="0" y="10438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29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7303" b="-2730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57492" y="3573454"/>
            <a:ext cx="6261358" cy="3140092"/>
            <a:chOff x="0" y="0"/>
            <a:chExt cx="1649082" cy="8270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49082" cy="827020"/>
            </a:xfrm>
            <a:custGeom>
              <a:avLst/>
              <a:gdLst/>
              <a:ahLst/>
              <a:cxnLst/>
              <a:rect l="l" t="t" r="r" b="b"/>
              <a:pathLst>
                <a:path w="1649082" h="827020">
                  <a:moveTo>
                    <a:pt x="0" y="0"/>
                  </a:moveTo>
                  <a:lnTo>
                    <a:pt x="1649082" y="0"/>
                  </a:lnTo>
                  <a:lnTo>
                    <a:pt x="1649082" y="827020"/>
                  </a:lnTo>
                  <a:lnTo>
                    <a:pt x="0" y="827020"/>
                  </a:lnTo>
                  <a:close/>
                </a:path>
              </a:pathLst>
            </a:custGeom>
            <a:solidFill>
              <a:srgbClr val="42582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1649082" cy="8555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17002" y="2306355"/>
            <a:ext cx="4831568" cy="1056439"/>
            <a:chOff x="0" y="0"/>
            <a:chExt cx="2324110" cy="5081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5400000" flipV="1">
            <a:off x="7090708" y="2574425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9"/>
                </a:moveTo>
                <a:lnTo>
                  <a:pt x="961291" y="520299"/>
                </a:lnTo>
                <a:lnTo>
                  <a:pt x="961291" y="0"/>
                </a:lnTo>
                <a:lnTo>
                  <a:pt x="0" y="0"/>
                </a:lnTo>
                <a:lnTo>
                  <a:pt x="0" y="520299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7617002" y="3829801"/>
            <a:ext cx="4831568" cy="1056439"/>
            <a:chOff x="0" y="0"/>
            <a:chExt cx="2324110" cy="5081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5400000" flipV="1">
            <a:off x="7090708" y="4097872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8"/>
                </a:moveTo>
                <a:lnTo>
                  <a:pt x="961291" y="520298"/>
                </a:lnTo>
                <a:lnTo>
                  <a:pt x="961291" y="0"/>
                </a:lnTo>
                <a:lnTo>
                  <a:pt x="0" y="0"/>
                </a:lnTo>
                <a:lnTo>
                  <a:pt x="0" y="52029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7617002" y="5326615"/>
            <a:ext cx="4831568" cy="1056439"/>
            <a:chOff x="0" y="0"/>
            <a:chExt cx="2324110" cy="5081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5400000" flipV="1">
            <a:off x="7090708" y="5594686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8"/>
                </a:moveTo>
                <a:lnTo>
                  <a:pt x="961291" y="520298"/>
                </a:lnTo>
                <a:lnTo>
                  <a:pt x="961291" y="0"/>
                </a:lnTo>
                <a:lnTo>
                  <a:pt x="0" y="0"/>
                </a:lnTo>
                <a:lnTo>
                  <a:pt x="0" y="52029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7617002" y="6876631"/>
            <a:ext cx="4831568" cy="1056439"/>
            <a:chOff x="0" y="0"/>
            <a:chExt cx="2324110" cy="50817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rot="5400000" flipV="1">
            <a:off x="7090708" y="7144702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8"/>
                </a:moveTo>
                <a:lnTo>
                  <a:pt x="961291" y="520298"/>
                </a:lnTo>
                <a:lnTo>
                  <a:pt x="961291" y="0"/>
                </a:lnTo>
                <a:lnTo>
                  <a:pt x="0" y="0"/>
                </a:lnTo>
                <a:lnTo>
                  <a:pt x="0" y="52029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2"/>
          <p:cNvGrpSpPr/>
          <p:nvPr/>
        </p:nvGrpSpPr>
        <p:grpSpPr>
          <a:xfrm>
            <a:off x="12963919" y="6924206"/>
            <a:ext cx="4831568" cy="1056439"/>
            <a:chOff x="0" y="0"/>
            <a:chExt cx="2324110" cy="50817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 rot="5400000" flipV="1">
            <a:off x="12437624" y="7192276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9"/>
                </a:moveTo>
                <a:lnTo>
                  <a:pt x="961291" y="520299"/>
                </a:lnTo>
                <a:lnTo>
                  <a:pt x="961291" y="0"/>
                </a:lnTo>
                <a:lnTo>
                  <a:pt x="0" y="0"/>
                </a:lnTo>
                <a:lnTo>
                  <a:pt x="0" y="520299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539483" y="4213996"/>
            <a:ext cx="5914471" cy="1814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6999">
                <a:solidFill>
                  <a:srgbClr val="FFFFFF"/>
                </a:solidFill>
                <a:latin typeface="AU Passata 1"/>
                <a:ea typeface="AU Passata 1"/>
                <a:cs typeface="AU Passata 1"/>
                <a:sym typeface="AU Passata 1"/>
              </a:rPr>
              <a:t>CROP – Crop Health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020294" y="2639294"/>
            <a:ext cx="4323730" cy="75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Seed science and technology</a:t>
            </a:r>
          </a:p>
          <a:p>
            <a:pPr algn="l">
              <a:lnSpc>
                <a:spcPts val="2999"/>
              </a:lnSpc>
            </a:pPr>
            <a:endParaRPr lang="en-US" sz="2499">
              <a:solidFill>
                <a:srgbClr val="000000"/>
              </a:solidFill>
              <a:latin typeface="AU Passata 1"/>
              <a:ea typeface="AU Passata 1"/>
              <a:cs typeface="AU Passata 1"/>
              <a:sym typeface="AU Passata 1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7898386" y="2977406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29" name="TextBox 29"/>
          <p:cNvSpPr txBox="1"/>
          <p:nvPr/>
        </p:nvSpPr>
        <p:spPr>
          <a:xfrm>
            <a:off x="8041053" y="3983516"/>
            <a:ext cx="4323730" cy="75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Herbology and application technique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898386" y="4500852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31" name="TextBox 31"/>
          <p:cNvSpPr txBox="1"/>
          <p:nvPr/>
        </p:nvSpPr>
        <p:spPr>
          <a:xfrm>
            <a:off x="8041053" y="5725300"/>
            <a:ext cx="4323730" cy="381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Pesticide resistance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898386" y="5997666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33" name="TextBox 33"/>
          <p:cNvSpPr txBox="1"/>
          <p:nvPr/>
        </p:nvSpPr>
        <p:spPr>
          <a:xfrm>
            <a:off x="8041053" y="7031063"/>
            <a:ext cx="4323730" cy="75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Disease and pest management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898386" y="7547682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35" name="TextBox 35"/>
          <p:cNvSpPr txBox="1"/>
          <p:nvPr/>
        </p:nvSpPr>
        <p:spPr>
          <a:xfrm>
            <a:off x="13387969" y="7076606"/>
            <a:ext cx="4323730" cy="75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Natural product chemistry and environmental chemistry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245302" y="7595257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grpSp>
        <p:nvGrpSpPr>
          <p:cNvPr id="37" name="Group 37"/>
          <p:cNvGrpSpPr/>
          <p:nvPr/>
        </p:nvGrpSpPr>
        <p:grpSpPr>
          <a:xfrm>
            <a:off x="12944869" y="2319671"/>
            <a:ext cx="4831568" cy="1056439"/>
            <a:chOff x="0" y="0"/>
            <a:chExt cx="2324110" cy="50817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 rot="5400000" flipV="1">
            <a:off x="12418574" y="2587741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9"/>
                </a:moveTo>
                <a:lnTo>
                  <a:pt x="961291" y="520299"/>
                </a:lnTo>
                <a:lnTo>
                  <a:pt x="961291" y="0"/>
                </a:lnTo>
                <a:lnTo>
                  <a:pt x="0" y="0"/>
                </a:lnTo>
                <a:lnTo>
                  <a:pt x="0" y="520299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1" name="Group 41"/>
          <p:cNvGrpSpPr/>
          <p:nvPr/>
        </p:nvGrpSpPr>
        <p:grpSpPr>
          <a:xfrm>
            <a:off x="12944869" y="3843117"/>
            <a:ext cx="4831568" cy="1056439"/>
            <a:chOff x="0" y="0"/>
            <a:chExt cx="2324110" cy="508175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 rot="5400000" flipV="1">
            <a:off x="12418574" y="4111188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8"/>
                </a:moveTo>
                <a:lnTo>
                  <a:pt x="961291" y="520298"/>
                </a:lnTo>
                <a:lnTo>
                  <a:pt x="961291" y="0"/>
                </a:lnTo>
                <a:lnTo>
                  <a:pt x="0" y="0"/>
                </a:lnTo>
                <a:lnTo>
                  <a:pt x="0" y="52029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5" name="Group 45"/>
          <p:cNvGrpSpPr/>
          <p:nvPr/>
        </p:nvGrpSpPr>
        <p:grpSpPr>
          <a:xfrm>
            <a:off x="12944869" y="5339931"/>
            <a:ext cx="4831568" cy="1056439"/>
            <a:chOff x="0" y="0"/>
            <a:chExt cx="2324110" cy="508175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48" name="Freeform 48"/>
          <p:cNvSpPr/>
          <p:nvPr/>
        </p:nvSpPr>
        <p:spPr>
          <a:xfrm rot="5400000" flipV="1">
            <a:off x="12418574" y="5608002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8"/>
                </a:moveTo>
                <a:lnTo>
                  <a:pt x="961291" y="520298"/>
                </a:lnTo>
                <a:lnTo>
                  <a:pt x="961291" y="0"/>
                </a:lnTo>
                <a:lnTo>
                  <a:pt x="0" y="0"/>
                </a:lnTo>
                <a:lnTo>
                  <a:pt x="0" y="52029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TextBox 49"/>
          <p:cNvSpPr txBox="1"/>
          <p:nvPr/>
        </p:nvSpPr>
        <p:spPr>
          <a:xfrm>
            <a:off x="13348160" y="2652610"/>
            <a:ext cx="4323730" cy="75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Phytobiome studies</a:t>
            </a:r>
          </a:p>
          <a:p>
            <a:pPr algn="l">
              <a:lnSpc>
                <a:spcPts val="2999"/>
              </a:lnSpc>
            </a:pPr>
            <a:endParaRPr lang="en-US" sz="2499">
              <a:solidFill>
                <a:srgbClr val="000000"/>
              </a:solidFill>
              <a:latin typeface="AU Passata 1"/>
              <a:ea typeface="AU Passata 1"/>
              <a:cs typeface="AU Passata 1"/>
              <a:sym typeface="AU Passata 1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13226252" y="2990722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51" name="TextBox 51"/>
          <p:cNvSpPr txBox="1"/>
          <p:nvPr/>
        </p:nvSpPr>
        <p:spPr>
          <a:xfrm>
            <a:off x="13387969" y="4195613"/>
            <a:ext cx="4323730" cy="381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Ecosystem services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3226252" y="4514168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53" name="TextBox 53"/>
          <p:cNvSpPr txBox="1"/>
          <p:nvPr/>
        </p:nvSpPr>
        <p:spPr>
          <a:xfrm>
            <a:off x="13368919" y="5659554"/>
            <a:ext cx="4323730" cy="381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GMO</a:t>
            </a:r>
          </a:p>
        </p:txBody>
      </p:sp>
      <p:sp>
        <p:nvSpPr>
          <p:cNvPr id="54" name="Freeform 54"/>
          <p:cNvSpPr/>
          <p:nvPr/>
        </p:nvSpPr>
        <p:spPr>
          <a:xfrm>
            <a:off x="596975" y="506766"/>
            <a:ext cx="3576376" cy="1043868"/>
          </a:xfrm>
          <a:custGeom>
            <a:avLst/>
            <a:gdLst/>
            <a:ahLst/>
            <a:cxnLst/>
            <a:rect l="l" t="t" r="r" b="b"/>
            <a:pathLst>
              <a:path w="3576376" h="1043868">
                <a:moveTo>
                  <a:pt x="0" y="0"/>
                </a:moveTo>
                <a:lnTo>
                  <a:pt x="3576376" y="0"/>
                </a:lnTo>
                <a:lnTo>
                  <a:pt x="3576376" y="1043868"/>
                </a:lnTo>
                <a:lnTo>
                  <a:pt x="0" y="10438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29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7303" b="-2730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2803725"/>
            <a:ext cx="6857610" cy="4482505"/>
            <a:chOff x="0" y="0"/>
            <a:chExt cx="1806120" cy="11805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06120" cy="1180577"/>
            </a:xfrm>
            <a:custGeom>
              <a:avLst/>
              <a:gdLst/>
              <a:ahLst/>
              <a:cxnLst/>
              <a:rect l="l" t="t" r="r" b="b"/>
              <a:pathLst>
                <a:path w="1806120" h="1180577">
                  <a:moveTo>
                    <a:pt x="0" y="0"/>
                  </a:moveTo>
                  <a:lnTo>
                    <a:pt x="1806120" y="0"/>
                  </a:lnTo>
                  <a:lnTo>
                    <a:pt x="1806120" y="1180577"/>
                  </a:lnTo>
                  <a:lnTo>
                    <a:pt x="0" y="1180577"/>
                  </a:lnTo>
                  <a:close/>
                </a:path>
              </a:pathLst>
            </a:custGeom>
            <a:solidFill>
              <a:srgbClr val="42582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1806120" cy="12091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786574" y="2231620"/>
            <a:ext cx="4831568" cy="1056439"/>
            <a:chOff x="0" y="0"/>
            <a:chExt cx="2324110" cy="5081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5400000" flipV="1">
            <a:off x="8260280" y="2499690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8"/>
                </a:moveTo>
                <a:lnTo>
                  <a:pt x="961291" y="520298"/>
                </a:lnTo>
                <a:lnTo>
                  <a:pt x="961291" y="0"/>
                </a:lnTo>
                <a:lnTo>
                  <a:pt x="0" y="0"/>
                </a:lnTo>
                <a:lnTo>
                  <a:pt x="0" y="52029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8786574" y="3755066"/>
            <a:ext cx="4831568" cy="1056439"/>
            <a:chOff x="0" y="0"/>
            <a:chExt cx="2324110" cy="5081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5400000" flipV="1">
            <a:off x="8260280" y="4023136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9"/>
                </a:moveTo>
                <a:lnTo>
                  <a:pt x="961291" y="520299"/>
                </a:lnTo>
                <a:lnTo>
                  <a:pt x="961291" y="0"/>
                </a:lnTo>
                <a:lnTo>
                  <a:pt x="0" y="0"/>
                </a:lnTo>
                <a:lnTo>
                  <a:pt x="0" y="520299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8786574" y="5251880"/>
            <a:ext cx="4831568" cy="1056439"/>
            <a:chOff x="0" y="0"/>
            <a:chExt cx="2324110" cy="5081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5400000" flipV="1">
            <a:off x="8260280" y="5519950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9"/>
                </a:moveTo>
                <a:lnTo>
                  <a:pt x="961291" y="520299"/>
                </a:lnTo>
                <a:lnTo>
                  <a:pt x="961291" y="0"/>
                </a:lnTo>
                <a:lnTo>
                  <a:pt x="0" y="0"/>
                </a:lnTo>
                <a:lnTo>
                  <a:pt x="0" y="520299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8786574" y="6801896"/>
            <a:ext cx="4831568" cy="1056439"/>
            <a:chOff x="0" y="0"/>
            <a:chExt cx="2324110" cy="50817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rot="5400000" flipV="1">
            <a:off x="8260280" y="7069966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9"/>
                </a:moveTo>
                <a:lnTo>
                  <a:pt x="961291" y="520299"/>
                </a:lnTo>
                <a:lnTo>
                  <a:pt x="961291" y="0"/>
                </a:lnTo>
                <a:lnTo>
                  <a:pt x="0" y="0"/>
                </a:lnTo>
                <a:lnTo>
                  <a:pt x="0" y="520299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596975" y="3299849"/>
            <a:ext cx="5914471" cy="3548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6999">
                <a:solidFill>
                  <a:srgbClr val="FFFFFF"/>
                </a:solidFill>
                <a:latin typeface="AU Passata 1"/>
                <a:ea typeface="AU Passata 1"/>
                <a:cs typeface="AU Passata 1"/>
                <a:sym typeface="AU Passata 1"/>
              </a:rPr>
              <a:t>PLANMIK – Plant Pathology and Microbiology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210625" y="2422688"/>
            <a:ext cx="4323730" cy="75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The Global Rust Reference Center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067958" y="2902670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25" name="TextBox 25"/>
          <p:cNvSpPr txBox="1"/>
          <p:nvPr/>
        </p:nvSpPr>
        <p:spPr>
          <a:xfrm>
            <a:off x="9210625" y="3888932"/>
            <a:ext cx="4323730" cy="75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Microbiome aided plant resilience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067958" y="4426117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27" name="TextBox 27"/>
          <p:cNvSpPr txBox="1"/>
          <p:nvPr/>
        </p:nvSpPr>
        <p:spPr>
          <a:xfrm>
            <a:off x="9210625" y="5584818"/>
            <a:ext cx="4323730" cy="381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Nematodes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067958" y="5922931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29" name="TextBox 29"/>
          <p:cNvSpPr txBox="1"/>
          <p:nvPr/>
        </p:nvSpPr>
        <p:spPr>
          <a:xfrm>
            <a:off x="9210625" y="6956328"/>
            <a:ext cx="4323730" cy="75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Molecular characterisation and diagnosis of pests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067958" y="7472947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31" name="Freeform 31"/>
          <p:cNvSpPr/>
          <p:nvPr/>
        </p:nvSpPr>
        <p:spPr>
          <a:xfrm>
            <a:off x="596975" y="506766"/>
            <a:ext cx="3576376" cy="1043868"/>
          </a:xfrm>
          <a:custGeom>
            <a:avLst/>
            <a:gdLst/>
            <a:ahLst/>
            <a:cxnLst/>
            <a:rect l="l" t="t" r="r" b="b"/>
            <a:pathLst>
              <a:path w="3576376" h="1043868">
                <a:moveTo>
                  <a:pt x="0" y="0"/>
                </a:moveTo>
                <a:lnTo>
                  <a:pt x="3576376" y="0"/>
                </a:lnTo>
                <a:lnTo>
                  <a:pt x="3576376" y="1043868"/>
                </a:lnTo>
                <a:lnTo>
                  <a:pt x="0" y="10438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29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7303" b="-2730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3117032"/>
            <a:ext cx="7061795" cy="4293559"/>
            <a:chOff x="0" y="0"/>
            <a:chExt cx="1859897" cy="11308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59897" cy="1130814"/>
            </a:xfrm>
            <a:custGeom>
              <a:avLst/>
              <a:gdLst/>
              <a:ahLst/>
              <a:cxnLst/>
              <a:rect l="l" t="t" r="r" b="b"/>
              <a:pathLst>
                <a:path w="1859897" h="1130814">
                  <a:moveTo>
                    <a:pt x="0" y="0"/>
                  </a:moveTo>
                  <a:lnTo>
                    <a:pt x="1859897" y="0"/>
                  </a:lnTo>
                  <a:lnTo>
                    <a:pt x="1859897" y="1130814"/>
                  </a:lnTo>
                  <a:lnTo>
                    <a:pt x="0" y="1130814"/>
                  </a:lnTo>
                  <a:close/>
                </a:path>
              </a:pathLst>
            </a:custGeom>
            <a:solidFill>
              <a:srgbClr val="42582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1859897" cy="1159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62868" y="2060593"/>
            <a:ext cx="4831568" cy="1056439"/>
            <a:chOff x="0" y="0"/>
            <a:chExt cx="2324110" cy="5081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5400000" flipV="1">
            <a:off x="7136574" y="2328663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8"/>
                </a:moveTo>
                <a:lnTo>
                  <a:pt x="961290" y="520298"/>
                </a:lnTo>
                <a:lnTo>
                  <a:pt x="961290" y="0"/>
                </a:lnTo>
                <a:lnTo>
                  <a:pt x="0" y="0"/>
                </a:lnTo>
                <a:lnTo>
                  <a:pt x="0" y="52029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7662868" y="3584039"/>
            <a:ext cx="4831568" cy="1056439"/>
            <a:chOff x="0" y="0"/>
            <a:chExt cx="2324110" cy="5081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5400000" flipV="1">
            <a:off x="7136574" y="3852109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8"/>
                </a:moveTo>
                <a:lnTo>
                  <a:pt x="961290" y="520298"/>
                </a:lnTo>
                <a:lnTo>
                  <a:pt x="961290" y="0"/>
                </a:lnTo>
                <a:lnTo>
                  <a:pt x="0" y="0"/>
                </a:lnTo>
                <a:lnTo>
                  <a:pt x="0" y="52029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7662868" y="5080853"/>
            <a:ext cx="4831568" cy="1056439"/>
            <a:chOff x="0" y="0"/>
            <a:chExt cx="2324110" cy="5081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5400000" flipV="1">
            <a:off x="7136574" y="5348923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8"/>
                </a:moveTo>
                <a:lnTo>
                  <a:pt x="961290" y="520298"/>
                </a:lnTo>
                <a:lnTo>
                  <a:pt x="961290" y="0"/>
                </a:lnTo>
                <a:lnTo>
                  <a:pt x="0" y="0"/>
                </a:lnTo>
                <a:lnTo>
                  <a:pt x="0" y="52029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7662868" y="6630869"/>
            <a:ext cx="4831568" cy="1056439"/>
            <a:chOff x="0" y="0"/>
            <a:chExt cx="2324110" cy="50817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rot="5400000" flipV="1">
            <a:off x="7136574" y="6898939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9"/>
                </a:moveTo>
                <a:lnTo>
                  <a:pt x="961290" y="520299"/>
                </a:lnTo>
                <a:lnTo>
                  <a:pt x="961290" y="0"/>
                </a:lnTo>
                <a:lnTo>
                  <a:pt x="0" y="0"/>
                </a:lnTo>
                <a:lnTo>
                  <a:pt x="0" y="520299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2"/>
          <p:cNvGrpSpPr/>
          <p:nvPr/>
        </p:nvGrpSpPr>
        <p:grpSpPr>
          <a:xfrm>
            <a:off x="12990734" y="2073909"/>
            <a:ext cx="4831568" cy="1056439"/>
            <a:chOff x="0" y="0"/>
            <a:chExt cx="2324110" cy="50817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 rot="5400000" flipV="1">
            <a:off x="12464440" y="2341979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8"/>
                </a:moveTo>
                <a:lnTo>
                  <a:pt x="961290" y="520298"/>
                </a:lnTo>
                <a:lnTo>
                  <a:pt x="961290" y="0"/>
                </a:lnTo>
                <a:lnTo>
                  <a:pt x="0" y="0"/>
                </a:lnTo>
                <a:lnTo>
                  <a:pt x="0" y="52029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12990734" y="3597355"/>
            <a:ext cx="4831568" cy="1056439"/>
            <a:chOff x="0" y="0"/>
            <a:chExt cx="2324110" cy="50817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 rot="5400000" flipV="1">
            <a:off x="12464440" y="3865425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8"/>
                </a:moveTo>
                <a:lnTo>
                  <a:pt x="961290" y="520298"/>
                </a:lnTo>
                <a:lnTo>
                  <a:pt x="961290" y="0"/>
                </a:lnTo>
                <a:lnTo>
                  <a:pt x="0" y="0"/>
                </a:lnTo>
                <a:lnTo>
                  <a:pt x="0" y="52029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0" name="Group 30"/>
          <p:cNvGrpSpPr/>
          <p:nvPr/>
        </p:nvGrpSpPr>
        <p:grpSpPr>
          <a:xfrm>
            <a:off x="12990734" y="5094169"/>
            <a:ext cx="4831568" cy="1056439"/>
            <a:chOff x="0" y="0"/>
            <a:chExt cx="2324110" cy="50817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 rot="5400000" flipV="1">
            <a:off x="12464440" y="5362239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8"/>
                </a:moveTo>
                <a:lnTo>
                  <a:pt x="961290" y="520298"/>
                </a:lnTo>
                <a:lnTo>
                  <a:pt x="961290" y="0"/>
                </a:lnTo>
                <a:lnTo>
                  <a:pt x="0" y="0"/>
                </a:lnTo>
                <a:lnTo>
                  <a:pt x="0" y="52029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TextBox 34"/>
          <p:cNvSpPr txBox="1"/>
          <p:nvPr/>
        </p:nvSpPr>
        <p:spPr>
          <a:xfrm>
            <a:off x="450887" y="3844830"/>
            <a:ext cx="6160020" cy="2681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6999">
                <a:solidFill>
                  <a:srgbClr val="FFFFFF"/>
                </a:solidFill>
                <a:latin typeface="AU Passata 1"/>
                <a:ea typeface="AU Passata 1"/>
                <a:cs typeface="AU Passata 1"/>
                <a:sym typeface="AU Passata 1"/>
              </a:rPr>
              <a:t>JORD – Soil Physics and Hydropedology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066159" y="2393531"/>
            <a:ext cx="4323730" cy="381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Soil quality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944252" y="2731643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37" name="TextBox 37"/>
          <p:cNvSpPr txBox="1"/>
          <p:nvPr/>
        </p:nvSpPr>
        <p:spPr>
          <a:xfrm>
            <a:off x="8066159" y="3916977"/>
            <a:ext cx="4323730" cy="381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Soil spectroscopy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944252" y="4255089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39" name="TextBox 39"/>
          <p:cNvSpPr txBox="1"/>
          <p:nvPr/>
        </p:nvSpPr>
        <p:spPr>
          <a:xfrm>
            <a:off x="8119287" y="5228035"/>
            <a:ext cx="4323730" cy="75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Water and contaminant transport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944252" y="5751903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41" name="TextBox 41"/>
          <p:cNvSpPr txBox="1"/>
          <p:nvPr/>
        </p:nvSpPr>
        <p:spPr>
          <a:xfrm>
            <a:off x="8066159" y="6963807"/>
            <a:ext cx="4323730" cy="381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Digital soil mapping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7944252" y="7301920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43" name="TextBox 43"/>
          <p:cNvSpPr txBox="1"/>
          <p:nvPr/>
        </p:nvSpPr>
        <p:spPr>
          <a:xfrm>
            <a:off x="13394025" y="2406847"/>
            <a:ext cx="4323730" cy="381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Soil mechanical behaviour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3272118" y="2744959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45" name="TextBox 45"/>
          <p:cNvSpPr txBox="1"/>
          <p:nvPr/>
        </p:nvSpPr>
        <p:spPr>
          <a:xfrm>
            <a:off x="13433834" y="3949850"/>
            <a:ext cx="4323730" cy="381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Sustainable soil management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3272118" y="4268405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47" name="TextBox 47"/>
          <p:cNvSpPr txBox="1"/>
          <p:nvPr/>
        </p:nvSpPr>
        <p:spPr>
          <a:xfrm>
            <a:off x="13414784" y="5413791"/>
            <a:ext cx="4323730" cy="75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Arctic soils</a:t>
            </a:r>
          </a:p>
          <a:p>
            <a:pPr algn="l">
              <a:lnSpc>
                <a:spcPts val="2999"/>
              </a:lnSpc>
            </a:pPr>
            <a:endParaRPr lang="en-US" sz="2499">
              <a:solidFill>
                <a:srgbClr val="000000"/>
              </a:solidFill>
              <a:latin typeface="AU Passata 1"/>
              <a:ea typeface="AU Passata 1"/>
              <a:cs typeface="AU Passata 1"/>
              <a:sym typeface="AU Passata 1"/>
            </a:endParaRPr>
          </a:p>
        </p:txBody>
      </p:sp>
      <p:sp>
        <p:nvSpPr>
          <p:cNvPr id="48" name="Freeform 48"/>
          <p:cNvSpPr/>
          <p:nvPr/>
        </p:nvSpPr>
        <p:spPr>
          <a:xfrm>
            <a:off x="596975" y="506766"/>
            <a:ext cx="3576376" cy="1043868"/>
          </a:xfrm>
          <a:custGeom>
            <a:avLst/>
            <a:gdLst/>
            <a:ahLst/>
            <a:cxnLst/>
            <a:rect l="l" t="t" r="r" b="b"/>
            <a:pathLst>
              <a:path w="3576376" h="1043868">
                <a:moveTo>
                  <a:pt x="0" y="0"/>
                </a:moveTo>
                <a:lnTo>
                  <a:pt x="3576376" y="0"/>
                </a:lnTo>
                <a:lnTo>
                  <a:pt x="3576376" y="1043868"/>
                </a:lnTo>
                <a:lnTo>
                  <a:pt x="0" y="10438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29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7303" b="-2730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3584039"/>
            <a:ext cx="6610907" cy="3389294"/>
            <a:chOff x="0" y="0"/>
            <a:chExt cx="1741144" cy="89265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41144" cy="892653"/>
            </a:xfrm>
            <a:custGeom>
              <a:avLst/>
              <a:gdLst/>
              <a:ahLst/>
              <a:cxnLst/>
              <a:rect l="l" t="t" r="r" b="b"/>
              <a:pathLst>
                <a:path w="1741144" h="892653">
                  <a:moveTo>
                    <a:pt x="0" y="0"/>
                  </a:moveTo>
                  <a:lnTo>
                    <a:pt x="1741144" y="0"/>
                  </a:lnTo>
                  <a:lnTo>
                    <a:pt x="1741144" y="892653"/>
                  </a:lnTo>
                  <a:lnTo>
                    <a:pt x="0" y="892653"/>
                  </a:lnTo>
                  <a:close/>
                </a:path>
              </a:pathLst>
            </a:custGeom>
            <a:solidFill>
              <a:srgbClr val="42582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1741144" cy="9212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54271" y="4636797"/>
            <a:ext cx="4831568" cy="1056439"/>
            <a:chOff x="0" y="0"/>
            <a:chExt cx="2324110" cy="5081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5400000" flipV="1">
            <a:off x="7127977" y="4904868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8"/>
                </a:moveTo>
                <a:lnTo>
                  <a:pt x="961290" y="520298"/>
                </a:lnTo>
                <a:lnTo>
                  <a:pt x="961290" y="0"/>
                </a:lnTo>
                <a:lnTo>
                  <a:pt x="0" y="0"/>
                </a:lnTo>
                <a:lnTo>
                  <a:pt x="0" y="52029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7654271" y="6160243"/>
            <a:ext cx="4831568" cy="1056439"/>
            <a:chOff x="0" y="0"/>
            <a:chExt cx="2324110" cy="5081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5400000" flipV="1">
            <a:off x="7127977" y="6428314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8"/>
                </a:moveTo>
                <a:lnTo>
                  <a:pt x="961290" y="520298"/>
                </a:lnTo>
                <a:lnTo>
                  <a:pt x="961290" y="0"/>
                </a:lnTo>
                <a:lnTo>
                  <a:pt x="0" y="0"/>
                </a:lnTo>
                <a:lnTo>
                  <a:pt x="0" y="52029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13171985" y="3227371"/>
            <a:ext cx="4831568" cy="1056439"/>
            <a:chOff x="0" y="0"/>
            <a:chExt cx="2324110" cy="5081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5400000" flipV="1">
            <a:off x="12645691" y="3495442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8"/>
                </a:moveTo>
                <a:lnTo>
                  <a:pt x="961291" y="520298"/>
                </a:lnTo>
                <a:lnTo>
                  <a:pt x="961291" y="0"/>
                </a:lnTo>
                <a:lnTo>
                  <a:pt x="0" y="0"/>
                </a:lnTo>
                <a:lnTo>
                  <a:pt x="0" y="52029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7602852" y="3227371"/>
            <a:ext cx="4831568" cy="1056439"/>
            <a:chOff x="0" y="0"/>
            <a:chExt cx="2324110" cy="50817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rot="5400000" flipV="1">
            <a:off x="7076558" y="3495442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8"/>
                </a:moveTo>
                <a:lnTo>
                  <a:pt x="961290" y="520298"/>
                </a:lnTo>
                <a:lnTo>
                  <a:pt x="961290" y="0"/>
                </a:lnTo>
                <a:lnTo>
                  <a:pt x="0" y="0"/>
                </a:lnTo>
                <a:lnTo>
                  <a:pt x="0" y="52029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2"/>
          <p:cNvGrpSpPr/>
          <p:nvPr/>
        </p:nvGrpSpPr>
        <p:grpSpPr>
          <a:xfrm>
            <a:off x="13171985" y="4683861"/>
            <a:ext cx="4831568" cy="1056439"/>
            <a:chOff x="0" y="0"/>
            <a:chExt cx="2324110" cy="50817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 rot="5400000" flipV="1">
            <a:off x="12645691" y="4951931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8"/>
                </a:moveTo>
                <a:lnTo>
                  <a:pt x="961291" y="520298"/>
                </a:lnTo>
                <a:lnTo>
                  <a:pt x="961291" y="0"/>
                </a:lnTo>
                <a:lnTo>
                  <a:pt x="0" y="0"/>
                </a:lnTo>
                <a:lnTo>
                  <a:pt x="0" y="52029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13171985" y="6180675"/>
            <a:ext cx="4831568" cy="1056439"/>
            <a:chOff x="0" y="0"/>
            <a:chExt cx="2324110" cy="50817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 rot="5400000" flipV="1">
            <a:off x="12645691" y="6448745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8"/>
                </a:moveTo>
                <a:lnTo>
                  <a:pt x="961291" y="520298"/>
                </a:lnTo>
                <a:lnTo>
                  <a:pt x="961291" y="0"/>
                </a:lnTo>
                <a:lnTo>
                  <a:pt x="0" y="0"/>
                </a:lnTo>
                <a:lnTo>
                  <a:pt x="0" y="52029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/>
          <p:nvPr/>
        </p:nvSpPr>
        <p:spPr>
          <a:xfrm>
            <a:off x="450887" y="4392230"/>
            <a:ext cx="6160020" cy="1814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6999">
                <a:solidFill>
                  <a:srgbClr val="FFFFFF"/>
                </a:solidFill>
                <a:latin typeface="AU Passata 1"/>
                <a:ea typeface="AU Passata 1"/>
                <a:cs typeface="AU Passata 1"/>
                <a:sym typeface="AU Passata 1"/>
              </a:rPr>
              <a:t>JORNÆR – Soil Fertility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057562" y="4969736"/>
            <a:ext cx="4323730" cy="381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Biochar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935655" y="5307848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33" name="TextBox 33"/>
          <p:cNvSpPr txBox="1"/>
          <p:nvPr/>
        </p:nvSpPr>
        <p:spPr>
          <a:xfrm>
            <a:off x="8057562" y="6493182"/>
            <a:ext cx="4323730" cy="381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Grassland ecosystem services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935655" y="6831294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35" name="TextBox 35"/>
          <p:cNvSpPr txBox="1"/>
          <p:nvPr/>
        </p:nvSpPr>
        <p:spPr>
          <a:xfrm>
            <a:off x="13628404" y="3374554"/>
            <a:ext cx="4323730" cy="75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Microbial ecology of soil and manure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453369" y="3898422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37" name="TextBox 37"/>
          <p:cNvSpPr txBox="1"/>
          <p:nvPr/>
        </p:nvSpPr>
        <p:spPr>
          <a:xfrm>
            <a:off x="8006143" y="3560310"/>
            <a:ext cx="4323730" cy="1124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Cover crops</a:t>
            </a:r>
          </a:p>
          <a:p>
            <a:pPr algn="l">
              <a:lnSpc>
                <a:spcPts val="2999"/>
              </a:lnSpc>
            </a:pPr>
            <a:endParaRPr lang="en-US" sz="2499">
              <a:solidFill>
                <a:srgbClr val="000000"/>
              </a:solidFill>
              <a:latin typeface="AU Passata 1"/>
              <a:ea typeface="AU Passata 1"/>
              <a:cs typeface="AU Passata 1"/>
              <a:sym typeface="AU Passata 1"/>
            </a:endParaRPr>
          </a:p>
          <a:p>
            <a:pPr algn="l">
              <a:lnSpc>
                <a:spcPts val="2999"/>
              </a:lnSpc>
            </a:pPr>
            <a:endParaRPr lang="en-US" sz="2499">
              <a:solidFill>
                <a:srgbClr val="000000"/>
              </a:solidFill>
              <a:latin typeface="AU Passata 1"/>
              <a:ea typeface="AU Passata 1"/>
              <a:cs typeface="AU Passata 1"/>
              <a:sym typeface="AU Passata 1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7884236" y="3898422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39" name="TextBox 39"/>
          <p:cNvSpPr txBox="1"/>
          <p:nvPr/>
        </p:nvSpPr>
        <p:spPr>
          <a:xfrm>
            <a:off x="13615086" y="5036356"/>
            <a:ext cx="4323730" cy="1124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Emission of greenhouse gases</a:t>
            </a:r>
          </a:p>
          <a:p>
            <a:pPr algn="l">
              <a:lnSpc>
                <a:spcPts val="2999"/>
              </a:lnSpc>
            </a:pPr>
            <a:endParaRPr lang="en-US" sz="2499">
              <a:solidFill>
                <a:srgbClr val="000000"/>
              </a:solidFill>
              <a:latin typeface="AU Passata 1"/>
              <a:ea typeface="AU Passata 1"/>
              <a:cs typeface="AU Passata 1"/>
              <a:sym typeface="AU Passata 1"/>
            </a:endParaRPr>
          </a:p>
          <a:p>
            <a:pPr algn="l">
              <a:lnSpc>
                <a:spcPts val="2999"/>
              </a:lnSpc>
            </a:pPr>
            <a:endParaRPr lang="en-US" sz="2499">
              <a:solidFill>
                <a:srgbClr val="000000"/>
              </a:solidFill>
              <a:latin typeface="AU Passata 1"/>
              <a:ea typeface="AU Passata 1"/>
              <a:cs typeface="AU Passata 1"/>
              <a:sym typeface="AU Passata 1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3453369" y="5354911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41" name="TextBox 41"/>
          <p:cNvSpPr txBox="1"/>
          <p:nvPr/>
        </p:nvSpPr>
        <p:spPr>
          <a:xfrm>
            <a:off x="13615086" y="6314541"/>
            <a:ext cx="4323730" cy="75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Nutrients in wastes and fertilisers</a:t>
            </a:r>
          </a:p>
        </p:txBody>
      </p:sp>
      <p:sp>
        <p:nvSpPr>
          <p:cNvPr id="42" name="Freeform 42"/>
          <p:cNvSpPr/>
          <p:nvPr/>
        </p:nvSpPr>
        <p:spPr>
          <a:xfrm>
            <a:off x="596975" y="506766"/>
            <a:ext cx="3576376" cy="1043868"/>
          </a:xfrm>
          <a:custGeom>
            <a:avLst/>
            <a:gdLst/>
            <a:ahLst/>
            <a:cxnLst/>
            <a:rect l="l" t="t" r="r" b="b"/>
            <a:pathLst>
              <a:path w="3576376" h="1043868">
                <a:moveTo>
                  <a:pt x="0" y="0"/>
                </a:moveTo>
                <a:lnTo>
                  <a:pt x="3576376" y="0"/>
                </a:lnTo>
                <a:lnTo>
                  <a:pt x="3576376" y="1043868"/>
                </a:lnTo>
                <a:lnTo>
                  <a:pt x="0" y="10438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29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460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3117032"/>
            <a:ext cx="6309320" cy="4293559"/>
            <a:chOff x="0" y="0"/>
            <a:chExt cx="1661714" cy="11308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61714" cy="1130814"/>
            </a:xfrm>
            <a:custGeom>
              <a:avLst/>
              <a:gdLst/>
              <a:ahLst/>
              <a:cxnLst/>
              <a:rect l="l" t="t" r="r" b="b"/>
              <a:pathLst>
                <a:path w="1661714" h="1130814">
                  <a:moveTo>
                    <a:pt x="0" y="0"/>
                  </a:moveTo>
                  <a:lnTo>
                    <a:pt x="1661714" y="0"/>
                  </a:lnTo>
                  <a:lnTo>
                    <a:pt x="1661714" y="1130814"/>
                  </a:lnTo>
                  <a:lnTo>
                    <a:pt x="0" y="1130814"/>
                  </a:lnTo>
                  <a:close/>
                </a:path>
              </a:pathLst>
            </a:custGeom>
            <a:solidFill>
              <a:srgbClr val="42582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1661714" cy="1159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62868" y="2060593"/>
            <a:ext cx="4831568" cy="1056439"/>
            <a:chOff x="0" y="0"/>
            <a:chExt cx="2324110" cy="5081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5400000" flipV="1">
            <a:off x="7136574" y="2328663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8"/>
                </a:moveTo>
                <a:lnTo>
                  <a:pt x="961290" y="520298"/>
                </a:lnTo>
                <a:lnTo>
                  <a:pt x="961290" y="0"/>
                </a:lnTo>
                <a:lnTo>
                  <a:pt x="0" y="0"/>
                </a:lnTo>
                <a:lnTo>
                  <a:pt x="0" y="52029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7662868" y="3584039"/>
            <a:ext cx="4831568" cy="1056439"/>
            <a:chOff x="0" y="0"/>
            <a:chExt cx="2324110" cy="5081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5400000" flipV="1">
            <a:off x="7136574" y="3852109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8"/>
                </a:moveTo>
                <a:lnTo>
                  <a:pt x="961290" y="520298"/>
                </a:lnTo>
                <a:lnTo>
                  <a:pt x="961290" y="0"/>
                </a:lnTo>
                <a:lnTo>
                  <a:pt x="0" y="0"/>
                </a:lnTo>
                <a:lnTo>
                  <a:pt x="0" y="52029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7662868" y="5080853"/>
            <a:ext cx="4831568" cy="1056439"/>
            <a:chOff x="0" y="0"/>
            <a:chExt cx="2324110" cy="5081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5400000" flipV="1">
            <a:off x="7136574" y="5348923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8"/>
                </a:moveTo>
                <a:lnTo>
                  <a:pt x="961290" y="520298"/>
                </a:lnTo>
                <a:lnTo>
                  <a:pt x="961290" y="0"/>
                </a:lnTo>
                <a:lnTo>
                  <a:pt x="0" y="0"/>
                </a:lnTo>
                <a:lnTo>
                  <a:pt x="0" y="52029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7662868" y="6630869"/>
            <a:ext cx="4831568" cy="1056439"/>
            <a:chOff x="0" y="0"/>
            <a:chExt cx="2324110" cy="50817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rot="5400000" flipV="1">
            <a:off x="7136574" y="6898939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9"/>
                </a:moveTo>
                <a:lnTo>
                  <a:pt x="961290" y="520299"/>
                </a:lnTo>
                <a:lnTo>
                  <a:pt x="961290" y="0"/>
                </a:lnTo>
                <a:lnTo>
                  <a:pt x="0" y="0"/>
                </a:lnTo>
                <a:lnTo>
                  <a:pt x="0" y="520299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2"/>
          <p:cNvGrpSpPr/>
          <p:nvPr/>
        </p:nvGrpSpPr>
        <p:grpSpPr>
          <a:xfrm>
            <a:off x="12990734" y="2073909"/>
            <a:ext cx="4831568" cy="1056439"/>
            <a:chOff x="0" y="0"/>
            <a:chExt cx="2324110" cy="50817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 rot="5400000" flipV="1">
            <a:off x="12464440" y="2341979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8"/>
                </a:moveTo>
                <a:lnTo>
                  <a:pt x="961290" y="520298"/>
                </a:lnTo>
                <a:lnTo>
                  <a:pt x="961290" y="0"/>
                </a:lnTo>
                <a:lnTo>
                  <a:pt x="0" y="0"/>
                </a:lnTo>
                <a:lnTo>
                  <a:pt x="0" y="52029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12990734" y="3597355"/>
            <a:ext cx="4831568" cy="1056439"/>
            <a:chOff x="0" y="0"/>
            <a:chExt cx="2324110" cy="50817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 rot="5400000" flipV="1">
            <a:off x="12464440" y="3865425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8"/>
                </a:moveTo>
                <a:lnTo>
                  <a:pt x="961290" y="520298"/>
                </a:lnTo>
                <a:lnTo>
                  <a:pt x="961290" y="0"/>
                </a:lnTo>
                <a:lnTo>
                  <a:pt x="0" y="0"/>
                </a:lnTo>
                <a:lnTo>
                  <a:pt x="0" y="52029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0" name="Group 30"/>
          <p:cNvGrpSpPr/>
          <p:nvPr/>
        </p:nvGrpSpPr>
        <p:grpSpPr>
          <a:xfrm>
            <a:off x="12990734" y="5094169"/>
            <a:ext cx="4831568" cy="1056439"/>
            <a:chOff x="0" y="0"/>
            <a:chExt cx="2324110" cy="50817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 rot="5400000" flipV="1">
            <a:off x="12464440" y="5362239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8"/>
                </a:moveTo>
                <a:lnTo>
                  <a:pt x="961290" y="520298"/>
                </a:lnTo>
                <a:lnTo>
                  <a:pt x="961290" y="0"/>
                </a:lnTo>
                <a:lnTo>
                  <a:pt x="0" y="0"/>
                </a:lnTo>
                <a:lnTo>
                  <a:pt x="0" y="52029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TextBox 34"/>
          <p:cNvSpPr txBox="1"/>
          <p:nvPr/>
        </p:nvSpPr>
        <p:spPr>
          <a:xfrm>
            <a:off x="450887" y="3844830"/>
            <a:ext cx="6160020" cy="2681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6999">
                <a:solidFill>
                  <a:srgbClr val="FFFFFF"/>
                </a:solidFill>
                <a:latin typeface="AU Passata 1"/>
                <a:ea typeface="AU Passata 1"/>
                <a:cs typeface="AU Passata 1"/>
                <a:sym typeface="AU Passata 1"/>
              </a:rPr>
              <a:t>KLIMA – Climate and Water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066159" y="2393531"/>
            <a:ext cx="4323730" cy="381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Agrohydrology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944252" y="2731643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37" name="TextBox 37"/>
          <p:cNvSpPr txBox="1"/>
          <p:nvPr/>
        </p:nvSpPr>
        <p:spPr>
          <a:xfrm>
            <a:off x="8066159" y="3916977"/>
            <a:ext cx="4323730" cy="381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Bioenergy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944252" y="4255089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39" name="TextBox 39"/>
          <p:cNvSpPr txBox="1"/>
          <p:nvPr/>
        </p:nvSpPr>
        <p:spPr>
          <a:xfrm>
            <a:off x="8119287" y="5228035"/>
            <a:ext cx="4323730" cy="75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Climate change and biomass production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944252" y="5751903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41" name="TextBox 41"/>
          <p:cNvSpPr txBox="1"/>
          <p:nvPr/>
        </p:nvSpPr>
        <p:spPr>
          <a:xfrm>
            <a:off x="8066159" y="6963807"/>
            <a:ext cx="4323730" cy="381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Water quality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7944252" y="7301920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43" name="TextBox 43"/>
          <p:cNvSpPr txBox="1"/>
          <p:nvPr/>
        </p:nvSpPr>
        <p:spPr>
          <a:xfrm>
            <a:off x="13394025" y="2406847"/>
            <a:ext cx="4323730" cy="381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Agrosystems modelling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3272118" y="2744959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45" name="TextBox 45"/>
          <p:cNvSpPr txBox="1"/>
          <p:nvPr/>
        </p:nvSpPr>
        <p:spPr>
          <a:xfrm>
            <a:off x="13433834" y="3949850"/>
            <a:ext cx="4323730" cy="381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Informatics and GIS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3272118" y="4268405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47" name="TextBox 47"/>
          <p:cNvSpPr txBox="1"/>
          <p:nvPr/>
        </p:nvSpPr>
        <p:spPr>
          <a:xfrm>
            <a:off x="13414784" y="5413791"/>
            <a:ext cx="4323730" cy="381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Agriculture’s climate impact</a:t>
            </a:r>
          </a:p>
        </p:txBody>
      </p:sp>
      <p:sp>
        <p:nvSpPr>
          <p:cNvPr id="48" name="Freeform 48"/>
          <p:cNvSpPr/>
          <p:nvPr/>
        </p:nvSpPr>
        <p:spPr>
          <a:xfrm>
            <a:off x="596975" y="506766"/>
            <a:ext cx="3576376" cy="1043868"/>
          </a:xfrm>
          <a:custGeom>
            <a:avLst/>
            <a:gdLst/>
            <a:ahLst/>
            <a:cxnLst/>
            <a:rect l="l" t="t" r="r" b="b"/>
            <a:pathLst>
              <a:path w="3576376" h="1043868">
                <a:moveTo>
                  <a:pt x="0" y="0"/>
                </a:moveTo>
                <a:lnTo>
                  <a:pt x="3576376" y="0"/>
                </a:lnTo>
                <a:lnTo>
                  <a:pt x="3576376" y="1043868"/>
                </a:lnTo>
                <a:lnTo>
                  <a:pt x="0" y="10438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29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7303" b="-2730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2821908"/>
            <a:ext cx="6261358" cy="4644430"/>
            <a:chOff x="0" y="0"/>
            <a:chExt cx="1649082" cy="12232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49082" cy="1223224"/>
            </a:xfrm>
            <a:custGeom>
              <a:avLst/>
              <a:gdLst/>
              <a:ahLst/>
              <a:cxnLst/>
              <a:rect l="l" t="t" r="r" b="b"/>
              <a:pathLst>
                <a:path w="1649082" h="1223224">
                  <a:moveTo>
                    <a:pt x="0" y="0"/>
                  </a:moveTo>
                  <a:lnTo>
                    <a:pt x="1649082" y="0"/>
                  </a:lnTo>
                  <a:lnTo>
                    <a:pt x="1649082" y="1223224"/>
                  </a:lnTo>
                  <a:lnTo>
                    <a:pt x="0" y="1223224"/>
                  </a:lnTo>
                  <a:close/>
                </a:path>
              </a:pathLst>
            </a:custGeom>
            <a:solidFill>
              <a:srgbClr val="42582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1649082" cy="12517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740709" y="1344142"/>
            <a:ext cx="4831568" cy="1056439"/>
            <a:chOff x="0" y="0"/>
            <a:chExt cx="2324110" cy="5081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5400000" flipV="1">
            <a:off x="8214415" y="1612212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8"/>
                </a:moveTo>
                <a:lnTo>
                  <a:pt x="961290" y="520298"/>
                </a:lnTo>
                <a:lnTo>
                  <a:pt x="961290" y="0"/>
                </a:lnTo>
                <a:lnTo>
                  <a:pt x="0" y="0"/>
                </a:lnTo>
                <a:lnTo>
                  <a:pt x="0" y="52029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8740709" y="2867588"/>
            <a:ext cx="4831568" cy="1056439"/>
            <a:chOff x="0" y="0"/>
            <a:chExt cx="2324110" cy="5081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5400000" flipV="1">
            <a:off x="8214415" y="3135658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8"/>
                </a:moveTo>
                <a:lnTo>
                  <a:pt x="961290" y="520298"/>
                </a:lnTo>
                <a:lnTo>
                  <a:pt x="961290" y="0"/>
                </a:lnTo>
                <a:lnTo>
                  <a:pt x="0" y="0"/>
                </a:lnTo>
                <a:lnTo>
                  <a:pt x="0" y="52029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8740709" y="4364402"/>
            <a:ext cx="4831568" cy="1056439"/>
            <a:chOff x="0" y="0"/>
            <a:chExt cx="2324110" cy="5081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5400000" flipV="1">
            <a:off x="8214415" y="4632472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8"/>
                </a:moveTo>
                <a:lnTo>
                  <a:pt x="961290" y="520298"/>
                </a:lnTo>
                <a:lnTo>
                  <a:pt x="961290" y="0"/>
                </a:lnTo>
                <a:lnTo>
                  <a:pt x="0" y="0"/>
                </a:lnTo>
                <a:lnTo>
                  <a:pt x="0" y="52029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8740709" y="5914418"/>
            <a:ext cx="4831568" cy="1056439"/>
            <a:chOff x="0" y="0"/>
            <a:chExt cx="2324110" cy="50817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rot="5400000" flipV="1">
            <a:off x="8214415" y="6182488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9"/>
                </a:moveTo>
                <a:lnTo>
                  <a:pt x="961290" y="520299"/>
                </a:lnTo>
                <a:lnTo>
                  <a:pt x="961290" y="0"/>
                </a:lnTo>
                <a:lnTo>
                  <a:pt x="0" y="0"/>
                </a:lnTo>
                <a:lnTo>
                  <a:pt x="0" y="520299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2"/>
          <p:cNvGrpSpPr/>
          <p:nvPr/>
        </p:nvGrpSpPr>
        <p:grpSpPr>
          <a:xfrm>
            <a:off x="8740709" y="7409007"/>
            <a:ext cx="4831568" cy="1056439"/>
            <a:chOff x="0" y="0"/>
            <a:chExt cx="2324110" cy="50817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 rot="5400000" flipV="1">
            <a:off x="8214415" y="7677077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9"/>
                </a:moveTo>
                <a:lnTo>
                  <a:pt x="961290" y="520299"/>
                </a:lnTo>
                <a:lnTo>
                  <a:pt x="961290" y="0"/>
                </a:lnTo>
                <a:lnTo>
                  <a:pt x="0" y="0"/>
                </a:lnTo>
                <a:lnTo>
                  <a:pt x="0" y="520299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596975" y="3388336"/>
            <a:ext cx="5893641" cy="3548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6999">
                <a:solidFill>
                  <a:srgbClr val="FFFFFF"/>
                </a:solidFill>
                <a:latin typeface="AU Passata 1"/>
                <a:ea typeface="AU Passata 1"/>
                <a:cs typeface="AU Passata 1"/>
                <a:sym typeface="AU Passata 1"/>
              </a:rPr>
              <a:t>SYSTEM – Agricultural Systems and Sustainability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596975" y="565246"/>
            <a:ext cx="1685105" cy="1151692"/>
            <a:chOff x="0" y="0"/>
            <a:chExt cx="2246806" cy="1535589"/>
          </a:xfrm>
        </p:grpSpPr>
        <p:sp>
          <p:nvSpPr>
            <p:cNvPr id="28" name="TextBox 28"/>
            <p:cNvSpPr txBox="1"/>
            <p:nvPr/>
          </p:nvSpPr>
          <p:spPr>
            <a:xfrm>
              <a:off x="0" y="-85725"/>
              <a:ext cx="1473854" cy="9609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93"/>
                </a:lnSpc>
                <a:spcBef>
                  <a:spcPct val="0"/>
                </a:spcBef>
              </a:pPr>
              <a:r>
                <a:rPr lang="en-US" sz="4352">
                  <a:solidFill>
                    <a:srgbClr val="425821"/>
                  </a:solidFill>
                  <a:latin typeface="AU Peto"/>
                  <a:ea typeface="AU Peto"/>
                  <a:cs typeface="AU Peto"/>
                  <a:sym typeface="AU Peto"/>
                </a:rPr>
                <a:t>au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827564"/>
              <a:ext cx="2246806" cy="708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00"/>
                </a:lnSpc>
                <a:spcBef>
                  <a:spcPct val="0"/>
                </a:spcBef>
              </a:pPr>
              <a:r>
                <a:rPr lang="en-US" sz="1500">
                  <a:solidFill>
                    <a:srgbClr val="425821"/>
                  </a:solidFill>
                  <a:latin typeface="AU Passata 1"/>
                  <a:ea typeface="AU Passata 1"/>
                  <a:cs typeface="AU Passata 1"/>
                  <a:sym typeface="AU Passata 1"/>
                </a:rPr>
                <a:t>DEPARTMENT OF AGROECOLOGY</a:t>
              </a: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9164759" y="1524488"/>
            <a:ext cx="4323730" cy="75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Sustainable resource management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022093" y="2015192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32" name="TextBox 32"/>
          <p:cNvSpPr txBox="1"/>
          <p:nvPr/>
        </p:nvSpPr>
        <p:spPr>
          <a:xfrm>
            <a:off x="9164759" y="3001454"/>
            <a:ext cx="4323730" cy="75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Life cycle assessment of food and other bio-based products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022093" y="3538638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34" name="TextBox 34"/>
          <p:cNvSpPr txBox="1"/>
          <p:nvPr/>
        </p:nvSpPr>
        <p:spPr>
          <a:xfrm>
            <a:off x="9144000" y="4697340"/>
            <a:ext cx="4323730" cy="381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Organic animal production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022093" y="5035452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36" name="TextBox 36"/>
          <p:cNvSpPr txBox="1"/>
          <p:nvPr/>
        </p:nvSpPr>
        <p:spPr>
          <a:xfrm>
            <a:off x="9164759" y="6213956"/>
            <a:ext cx="4323730" cy="381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Organisation of food systems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022093" y="6585469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38" name="TextBox 38"/>
          <p:cNvSpPr txBox="1"/>
          <p:nvPr/>
        </p:nvSpPr>
        <p:spPr>
          <a:xfrm>
            <a:off x="9164759" y="7561407"/>
            <a:ext cx="4323730" cy="75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Productivity and profitability in farming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9022093" y="8080058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088" b="-380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3901163"/>
            <a:ext cx="6261358" cy="2151876"/>
            <a:chOff x="0" y="0"/>
            <a:chExt cx="1649082" cy="56674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49082" cy="566749"/>
            </a:xfrm>
            <a:custGeom>
              <a:avLst/>
              <a:gdLst/>
              <a:ahLst/>
              <a:cxnLst/>
              <a:rect l="l" t="t" r="r" b="b"/>
              <a:pathLst>
                <a:path w="1649082" h="566749">
                  <a:moveTo>
                    <a:pt x="0" y="0"/>
                  </a:moveTo>
                  <a:lnTo>
                    <a:pt x="1649082" y="0"/>
                  </a:lnTo>
                  <a:lnTo>
                    <a:pt x="1649082" y="566749"/>
                  </a:lnTo>
                  <a:lnTo>
                    <a:pt x="0" y="566749"/>
                  </a:lnTo>
                  <a:close/>
                </a:path>
              </a:pathLst>
            </a:custGeom>
            <a:solidFill>
              <a:srgbClr val="42582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1649082" cy="5953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763642" y="2330142"/>
            <a:ext cx="4831568" cy="1056439"/>
            <a:chOff x="0" y="0"/>
            <a:chExt cx="2324110" cy="5081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5400000" flipV="1">
            <a:off x="8237347" y="2598213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8"/>
                </a:moveTo>
                <a:lnTo>
                  <a:pt x="961291" y="520298"/>
                </a:lnTo>
                <a:lnTo>
                  <a:pt x="961291" y="0"/>
                </a:lnTo>
                <a:lnTo>
                  <a:pt x="0" y="0"/>
                </a:lnTo>
                <a:lnTo>
                  <a:pt x="0" y="52029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8763642" y="3853588"/>
            <a:ext cx="4831568" cy="1056439"/>
            <a:chOff x="0" y="0"/>
            <a:chExt cx="2324110" cy="5081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5400000" flipV="1">
            <a:off x="8237347" y="4121659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8"/>
                </a:moveTo>
                <a:lnTo>
                  <a:pt x="961291" y="520298"/>
                </a:lnTo>
                <a:lnTo>
                  <a:pt x="961291" y="0"/>
                </a:lnTo>
                <a:lnTo>
                  <a:pt x="0" y="0"/>
                </a:lnTo>
                <a:lnTo>
                  <a:pt x="0" y="52029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8763642" y="5350402"/>
            <a:ext cx="4831568" cy="1056439"/>
            <a:chOff x="0" y="0"/>
            <a:chExt cx="2324110" cy="5081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5400000" flipV="1">
            <a:off x="8237347" y="5618473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8"/>
                </a:moveTo>
                <a:lnTo>
                  <a:pt x="961291" y="520298"/>
                </a:lnTo>
                <a:lnTo>
                  <a:pt x="961291" y="0"/>
                </a:lnTo>
                <a:lnTo>
                  <a:pt x="0" y="0"/>
                </a:lnTo>
                <a:lnTo>
                  <a:pt x="0" y="52029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8763642" y="6900419"/>
            <a:ext cx="4831568" cy="1056439"/>
            <a:chOff x="0" y="0"/>
            <a:chExt cx="2324110" cy="50817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rot="5400000" flipV="1">
            <a:off x="8237347" y="7168489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8"/>
                </a:moveTo>
                <a:lnTo>
                  <a:pt x="961291" y="520298"/>
                </a:lnTo>
                <a:lnTo>
                  <a:pt x="961291" y="0"/>
                </a:lnTo>
                <a:lnTo>
                  <a:pt x="0" y="0"/>
                </a:lnTo>
                <a:lnTo>
                  <a:pt x="0" y="52029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596975" y="4475762"/>
            <a:ext cx="5893641" cy="948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6999">
                <a:solidFill>
                  <a:srgbClr val="FFFFFF"/>
                </a:solidFill>
                <a:latin typeface="AU Passata 1"/>
                <a:ea typeface="AU Passata 1"/>
                <a:cs typeface="AU Passata 1"/>
                <a:sym typeface="AU Passata 1"/>
              </a:rPr>
              <a:t>LandCRAFT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187692" y="2510489"/>
            <a:ext cx="4323730" cy="381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Landscape experimentation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045025" y="3001193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25" name="TextBox 25"/>
          <p:cNvSpPr txBox="1"/>
          <p:nvPr/>
        </p:nvSpPr>
        <p:spPr>
          <a:xfrm>
            <a:off x="9187692" y="4153127"/>
            <a:ext cx="4323730" cy="381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Digital landscape analyses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045025" y="4524639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27" name="TextBox 27"/>
          <p:cNvSpPr txBox="1"/>
          <p:nvPr/>
        </p:nvSpPr>
        <p:spPr>
          <a:xfrm>
            <a:off x="9187692" y="5497585"/>
            <a:ext cx="4323730" cy="75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Landscape modelling framework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045025" y="6021453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29" name="TextBox 29"/>
          <p:cNvSpPr txBox="1"/>
          <p:nvPr/>
        </p:nvSpPr>
        <p:spPr>
          <a:xfrm>
            <a:off x="9187692" y="7047601"/>
            <a:ext cx="4323730" cy="75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Socio-economy and stakeholder dialogue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045025" y="7571469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31" name="Freeform 31"/>
          <p:cNvSpPr/>
          <p:nvPr/>
        </p:nvSpPr>
        <p:spPr>
          <a:xfrm>
            <a:off x="596975" y="506766"/>
            <a:ext cx="3576376" cy="1043868"/>
          </a:xfrm>
          <a:custGeom>
            <a:avLst/>
            <a:gdLst/>
            <a:ahLst/>
            <a:cxnLst/>
            <a:rect l="l" t="t" r="r" b="b"/>
            <a:pathLst>
              <a:path w="3576376" h="1043868">
                <a:moveTo>
                  <a:pt x="0" y="0"/>
                </a:moveTo>
                <a:lnTo>
                  <a:pt x="3576376" y="0"/>
                </a:lnTo>
                <a:lnTo>
                  <a:pt x="3576376" y="1043868"/>
                </a:lnTo>
                <a:lnTo>
                  <a:pt x="0" y="10438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29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726807"/>
            <a:ext cx="6261358" cy="2920675"/>
            <a:chOff x="0" y="0"/>
            <a:chExt cx="1649082" cy="7692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49082" cy="769231"/>
            </a:xfrm>
            <a:custGeom>
              <a:avLst/>
              <a:gdLst/>
              <a:ahLst/>
              <a:cxnLst/>
              <a:rect l="l" t="t" r="r" b="b"/>
              <a:pathLst>
                <a:path w="1649082" h="769231">
                  <a:moveTo>
                    <a:pt x="0" y="0"/>
                  </a:moveTo>
                  <a:lnTo>
                    <a:pt x="1649082" y="0"/>
                  </a:lnTo>
                  <a:lnTo>
                    <a:pt x="1649082" y="769231"/>
                  </a:lnTo>
                  <a:lnTo>
                    <a:pt x="0" y="769231"/>
                  </a:lnTo>
                  <a:close/>
                </a:path>
              </a:pathLst>
            </a:custGeom>
            <a:solidFill>
              <a:srgbClr val="42582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649082" cy="7978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086990" y="8593947"/>
            <a:ext cx="1328705" cy="132870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2582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21872" tIns="21872" rIns="21872" bIns="21872" rtlCol="0" anchor="ctr"/>
            <a:lstStyle/>
            <a:p>
              <a:pPr algn="ctr">
                <a:lnSpc>
                  <a:spcPts val="209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419166" y="8926124"/>
            <a:ext cx="664353" cy="664353"/>
          </a:xfrm>
          <a:custGeom>
            <a:avLst/>
            <a:gdLst/>
            <a:ahLst/>
            <a:cxnLst/>
            <a:rect l="l" t="t" r="r" b="b"/>
            <a:pathLst>
              <a:path w="664353" h="664353">
                <a:moveTo>
                  <a:pt x="0" y="0"/>
                </a:moveTo>
                <a:lnTo>
                  <a:pt x="664353" y="0"/>
                </a:lnTo>
                <a:lnTo>
                  <a:pt x="664353" y="664352"/>
                </a:lnTo>
                <a:lnTo>
                  <a:pt x="0" y="66435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3084461" y="2570783"/>
            <a:ext cx="4831568" cy="1056439"/>
            <a:chOff x="0" y="0"/>
            <a:chExt cx="2324110" cy="5081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3F4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5400000" flipV="1">
            <a:off x="12558167" y="2838853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8"/>
                </a:moveTo>
                <a:lnTo>
                  <a:pt x="961290" y="520298"/>
                </a:lnTo>
                <a:lnTo>
                  <a:pt x="961290" y="0"/>
                </a:lnTo>
                <a:lnTo>
                  <a:pt x="0" y="0"/>
                </a:lnTo>
                <a:lnTo>
                  <a:pt x="0" y="52029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7227600" y="2577950"/>
            <a:ext cx="4831568" cy="1056439"/>
            <a:chOff x="0" y="0"/>
            <a:chExt cx="2324110" cy="5081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3F4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5400000" flipV="1">
            <a:off x="6701305" y="2846021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8"/>
                </a:moveTo>
                <a:lnTo>
                  <a:pt x="961291" y="520298"/>
                </a:lnTo>
                <a:lnTo>
                  <a:pt x="961291" y="0"/>
                </a:lnTo>
                <a:lnTo>
                  <a:pt x="0" y="0"/>
                </a:lnTo>
                <a:lnTo>
                  <a:pt x="0" y="52029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7227600" y="4087061"/>
            <a:ext cx="4831568" cy="1056439"/>
            <a:chOff x="0" y="0"/>
            <a:chExt cx="2324110" cy="5081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3F4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5400000" flipV="1">
            <a:off x="6701305" y="4355131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9"/>
                </a:moveTo>
                <a:lnTo>
                  <a:pt x="961291" y="520299"/>
                </a:lnTo>
                <a:lnTo>
                  <a:pt x="961291" y="0"/>
                </a:lnTo>
                <a:lnTo>
                  <a:pt x="0" y="0"/>
                </a:lnTo>
                <a:lnTo>
                  <a:pt x="0" y="520299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1"/>
          <p:cNvGrpSpPr/>
          <p:nvPr/>
        </p:nvGrpSpPr>
        <p:grpSpPr>
          <a:xfrm>
            <a:off x="13084461" y="4094229"/>
            <a:ext cx="4831568" cy="1056439"/>
            <a:chOff x="0" y="0"/>
            <a:chExt cx="2324110" cy="50817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3F4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 rot="5400000" flipV="1">
            <a:off x="12558167" y="4362299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8"/>
                </a:moveTo>
                <a:lnTo>
                  <a:pt x="961290" y="520298"/>
                </a:lnTo>
                <a:lnTo>
                  <a:pt x="961290" y="0"/>
                </a:lnTo>
                <a:lnTo>
                  <a:pt x="0" y="0"/>
                </a:lnTo>
                <a:lnTo>
                  <a:pt x="0" y="52029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5"/>
          <p:cNvGrpSpPr/>
          <p:nvPr/>
        </p:nvGrpSpPr>
        <p:grpSpPr>
          <a:xfrm>
            <a:off x="7227600" y="5579845"/>
            <a:ext cx="4831568" cy="1056439"/>
            <a:chOff x="0" y="0"/>
            <a:chExt cx="2324110" cy="50817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3F4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 rot="5400000" flipV="1">
            <a:off x="6701305" y="5847916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8"/>
                </a:moveTo>
                <a:lnTo>
                  <a:pt x="961291" y="520298"/>
                </a:lnTo>
                <a:lnTo>
                  <a:pt x="961291" y="0"/>
                </a:lnTo>
                <a:lnTo>
                  <a:pt x="0" y="0"/>
                </a:lnTo>
                <a:lnTo>
                  <a:pt x="0" y="52029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9" name="Group 29"/>
          <p:cNvGrpSpPr/>
          <p:nvPr/>
        </p:nvGrpSpPr>
        <p:grpSpPr>
          <a:xfrm>
            <a:off x="13084461" y="5591043"/>
            <a:ext cx="4831568" cy="1056439"/>
            <a:chOff x="0" y="0"/>
            <a:chExt cx="2324110" cy="50817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3F4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 rot="5400000" flipV="1">
            <a:off x="12558167" y="5859113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8"/>
                </a:moveTo>
                <a:lnTo>
                  <a:pt x="961290" y="520298"/>
                </a:lnTo>
                <a:lnTo>
                  <a:pt x="961290" y="0"/>
                </a:lnTo>
                <a:lnTo>
                  <a:pt x="0" y="0"/>
                </a:lnTo>
                <a:lnTo>
                  <a:pt x="0" y="52029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3" name="Group 33"/>
          <p:cNvGrpSpPr/>
          <p:nvPr/>
        </p:nvGrpSpPr>
        <p:grpSpPr>
          <a:xfrm>
            <a:off x="7227600" y="7157232"/>
            <a:ext cx="4831568" cy="1056439"/>
            <a:chOff x="0" y="0"/>
            <a:chExt cx="2324110" cy="50817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3F4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 rot="5400000" flipV="1">
            <a:off x="6701305" y="7425302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9"/>
                </a:moveTo>
                <a:lnTo>
                  <a:pt x="961291" y="520299"/>
                </a:lnTo>
                <a:lnTo>
                  <a:pt x="961291" y="0"/>
                </a:lnTo>
                <a:lnTo>
                  <a:pt x="0" y="0"/>
                </a:lnTo>
                <a:lnTo>
                  <a:pt x="0" y="520299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7" name="Group 37"/>
          <p:cNvGrpSpPr/>
          <p:nvPr/>
        </p:nvGrpSpPr>
        <p:grpSpPr>
          <a:xfrm>
            <a:off x="13084461" y="7141059"/>
            <a:ext cx="4831568" cy="1056439"/>
            <a:chOff x="0" y="0"/>
            <a:chExt cx="2324110" cy="50817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3F4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 rot="5400000" flipV="1">
            <a:off x="12558167" y="7409129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9"/>
                </a:moveTo>
                <a:lnTo>
                  <a:pt x="961290" y="520299"/>
                </a:lnTo>
                <a:lnTo>
                  <a:pt x="961290" y="0"/>
                </a:lnTo>
                <a:lnTo>
                  <a:pt x="0" y="0"/>
                </a:lnTo>
                <a:lnTo>
                  <a:pt x="0" y="520299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7097417" y="7523941"/>
            <a:ext cx="202016" cy="313867"/>
          </a:xfrm>
          <a:custGeom>
            <a:avLst/>
            <a:gdLst/>
            <a:ahLst/>
            <a:cxnLst/>
            <a:rect l="l" t="t" r="r" b="b"/>
            <a:pathLst>
              <a:path w="202016" h="313867">
                <a:moveTo>
                  <a:pt x="0" y="0"/>
                </a:moveTo>
                <a:lnTo>
                  <a:pt x="202016" y="0"/>
                </a:lnTo>
                <a:lnTo>
                  <a:pt x="202016" y="313867"/>
                </a:lnTo>
                <a:lnTo>
                  <a:pt x="0" y="3138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42"/>
          <p:cNvSpPr/>
          <p:nvPr/>
        </p:nvSpPr>
        <p:spPr>
          <a:xfrm>
            <a:off x="12893113" y="7546527"/>
            <a:ext cx="291398" cy="245503"/>
          </a:xfrm>
          <a:custGeom>
            <a:avLst/>
            <a:gdLst/>
            <a:ahLst/>
            <a:cxnLst/>
            <a:rect l="l" t="t" r="r" b="b"/>
            <a:pathLst>
              <a:path w="291398" h="245503">
                <a:moveTo>
                  <a:pt x="0" y="0"/>
                </a:moveTo>
                <a:lnTo>
                  <a:pt x="291398" y="0"/>
                </a:lnTo>
                <a:lnTo>
                  <a:pt x="291398" y="245503"/>
                </a:lnTo>
                <a:lnTo>
                  <a:pt x="0" y="24550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>
            <a:off x="12898257" y="5985364"/>
            <a:ext cx="286254" cy="286254"/>
          </a:xfrm>
          <a:custGeom>
            <a:avLst/>
            <a:gdLst/>
            <a:ahLst/>
            <a:cxnLst/>
            <a:rect l="l" t="t" r="r" b="b"/>
            <a:pathLst>
              <a:path w="286254" h="286254">
                <a:moveTo>
                  <a:pt x="0" y="0"/>
                </a:moveTo>
                <a:lnTo>
                  <a:pt x="286254" y="0"/>
                </a:lnTo>
                <a:lnTo>
                  <a:pt x="286254" y="286254"/>
                </a:lnTo>
                <a:lnTo>
                  <a:pt x="0" y="28625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44"/>
          <p:cNvSpPr/>
          <p:nvPr/>
        </p:nvSpPr>
        <p:spPr>
          <a:xfrm>
            <a:off x="7038616" y="5952701"/>
            <a:ext cx="302684" cy="307720"/>
          </a:xfrm>
          <a:custGeom>
            <a:avLst/>
            <a:gdLst/>
            <a:ahLst/>
            <a:cxnLst/>
            <a:rect l="l" t="t" r="r" b="b"/>
            <a:pathLst>
              <a:path w="302684" h="307720">
                <a:moveTo>
                  <a:pt x="0" y="0"/>
                </a:moveTo>
                <a:lnTo>
                  <a:pt x="302684" y="0"/>
                </a:lnTo>
                <a:lnTo>
                  <a:pt x="302684" y="307720"/>
                </a:lnTo>
                <a:lnTo>
                  <a:pt x="0" y="30772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45"/>
          <p:cNvSpPr/>
          <p:nvPr/>
        </p:nvSpPr>
        <p:spPr>
          <a:xfrm>
            <a:off x="12907108" y="2962507"/>
            <a:ext cx="291550" cy="264946"/>
          </a:xfrm>
          <a:custGeom>
            <a:avLst/>
            <a:gdLst/>
            <a:ahLst/>
            <a:cxnLst/>
            <a:rect l="l" t="t" r="r" b="b"/>
            <a:pathLst>
              <a:path w="291550" h="264946">
                <a:moveTo>
                  <a:pt x="0" y="0"/>
                </a:moveTo>
                <a:lnTo>
                  <a:pt x="291550" y="0"/>
                </a:lnTo>
                <a:lnTo>
                  <a:pt x="291550" y="264947"/>
                </a:lnTo>
                <a:lnTo>
                  <a:pt x="0" y="26494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46"/>
          <p:cNvSpPr/>
          <p:nvPr/>
        </p:nvSpPr>
        <p:spPr>
          <a:xfrm>
            <a:off x="12906309" y="4469170"/>
            <a:ext cx="292349" cy="279924"/>
          </a:xfrm>
          <a:custGeom>
            <a:avLst/>
            <a:gdLst/>
            <a:ahLst/>
            <a:cxnLst/>
            <a:rect l="l" t="t" r="r" b="b"/>
            <a:pathLst>
              <a:path w="292349" h="279924">
                <a:moveTo>
                  <a:pt x="0" y="0"/>
                </a:moveTo>
                <a:lnTo>
                  <a:pt x="292349" y="0"/>
                </a:lnTo>
                <a:lnTo>
                  <a:pt x="292349" y="279924"/>
                </a:lnTo>
                <a:lnTo>
                  <a:pt x="0" y="27992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47"/>
          <p:cNvSpPr/>
          <p:nvPr/>
        </p:nvSpPr>
        <p:spPr>
          <a:xfrm>
            <a:off x="7039703" y="2962507"/>
            <a:ext cx="284495" cy="329416"/>
          </a:xfrm>
          <a:custGeom>
            <a:avLst/>
            <a:gdLst/>
            <a:ahLst/>
            <a:cxnLst/>
            <a:rect l="l" t="t" r="r" b="b"/>
            <a:pathLst>
              <a:path w="284495" h="329416">
                <a:moveTo>
                  <a:pt x="0" y="0"/>
                </a:moveTo>
                <a:lnTo>
                  <a:pt x="284495" y="0"/>
                </a:lnTo>
                <a:lnTo>
                  <a:pt x="284495" y="329416"/>
                </a:lnTo>
                <a:lnTo>
                  <a:pt x="0" y="3294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Freeform 48"/>
          <p:cNvSpPr/>
          <p:nvPr/>
        </p:nvSpPr>
        <p:spPr>
          <a:xfrm>
            <a:off x="7020660" y="4469170"/>
            <a:ext cx="338596" cy="338596"/>
          </a:xfrm>
          <a:custGeom>
            <a:avLst/>
            <a:gdLst/>
            <a:ahLst/>
            <a:cxnLst/>
            <a:rect l="l" t="t" r="r" b="b"/>
            <a:pathLst>
              <a:path w="338596" h="338596">
                <a:moveTo>
                  <a:pt x="0" y="0"/>
                </a:moveTo>
                <a:lnTo>
                  <a:pt x="338596" y="0"/>
                </a:lnTo>
                <a:lnTo>
                  <a:pt x="338596" y="338596"/>
                </a:lnTo>
                <a:lnTo>
                  <a:pt x="0" y="3385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TextBox 49"/>
          <p:cNvSpPr txBox="1"/>
          <p:nvPr/>
        </p:nvSpPr>
        <p:spPr>
          <a:xfrm>
            <a:off x="596975" y="4293235"/>
            <a:ext cx="5914471" cy="1814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6999">
                <a:solidFill>
                  <a:srgbClr val="FFFFFF"/>
                </a:solidFill>
                <a:latin typeface="AU Passata 1"/>
                <a:ea typeface="AU Passata 1"/>
                <a:cs typeface="AU Passata 1"/>
                <a:sym typeface="AU Passata 1"/>
              </a:rPr>
              <a:t>Key research areas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3508511" y="2717965"/>
            <a:ext cx="4323730" cy="75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Climate-resistant </a:t>
            </a:r>
          </a:p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cultivation systems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3365845" y="3241833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52" name="TextBox 52"/>
          <p:cNvSpPr txBox="1"/>
          <p:nvPr/>
        </p:nvSpPr>
        <p:spPr>
          <a:xfrm>
            <a:off x="7651650" y="2725133"/>
            <a:ext cx="4323730" cy="75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Agriculture with a low carbon footprint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7508983" y="3249001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54" name="TextBox 54"/>
          <p:cNvSpPr txBox="1"/>
          <p:nvPr/>
        </p:nvSpPr>
        <p:spPr>
          <a:xfrm>
            <a:off x="7651650" y="4234243"/>
            <a:ext cx="4323730" cy="75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Agriculture with low pesticide consumption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7508983" y="4758112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56" name="TextBox 56"/>
          <p:cNvSpPr txBox="1"/>
          <p:nvPr/>
        </p:nvSpPr>
        <p:spPr>
          <a:xfrm>
            <a:off x="13508511" y="4241411"/>
            <a:ext cx="4323730" cy="75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Low nutrient emission agriculture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3365845" y="4765279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58" name="TextBox 58"/>
          <p:cNvSpPr txBox="1"/>
          <p:nvPr/>
        </p:nvSpPr>
        <p:spPr>
          <a:xfrm>
            <a:off x="7651650" y="5727028"/>
            <a:ext cx="4323730" cy="75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Preservation and improvement of soil quality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7508983" y="6250896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60" name="TextBox 60"/>
          <p:cNvSpPr txBox="1"/>
          <p:nvPr/>
        </p:nvSpPr>
        <p:spPr>
          <a:xfrm>
            <a:off x="13508511" y="5738225"/>
            <a:ext cx="4323730" cy="75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Sustainable digital </a:t>
            </a:r>
          </a:p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agriculture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3365845" y="6262093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62" name="TextBox 62"/>
          <p:cNvSpPr txBox="1"/>
          <p:nvPr/>
        </p:nvSpPr>
        <p:spPr>
          <a:xfrm>
            <a:off x="7651650" y="7304414"/>
            <a:ext cx="4323730" cy="75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Cultivation for </a:t>
            </a:r>
          </a:p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biodiversity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7508983" y="7828283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64" name="TextBox 64"/>
          <p:cNvSpPr txBox="1"/>
          <p:nvPr/>
        </p:nvSpPr>
        <p:spPr>
          <a:xfrm>
            <a:off x="13508511" y="7490170"/>
            <a:ext cx="4323730" cy="381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Plant-based foods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13365845" y="7812110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66" name="Freeform 66"/>
          <p:cNvSpPr/>
          <p:nvPr/>
        </p:nvSpPr>
        <p:spPr>
          <a:xfrm>
            <a:off x="596975" y="506766"/>
            <a:ext cx="3576376" cy="1043868"/>
          </a:xfrm>
          <a:custGeom>
            <a:avLst/>
            <a:gdLst/>
            <a:ahLst/>
            <a:cxnLst/>
            <a:rect l="l" t="t" r="r" b="b"/>
            <a:pathLst>
              <a:path w="3576376" h="1043868">
                <a:moveTo>
                  <a:pt x="0" y="0"/>
                </a:moveTo>
                <a:lnTo>
                  <a:pt x="3576376" y="0"/>
                </a:lnTo>
                <a:lnTo>
                  <a:pt x="3576376" y="1043868"/>
                </a:lnTo>
                <a:lnTo>
                  <a:pt x="0" y="10438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29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58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937245" y="1698464"/>
            <a:ext cx="6413510" cy="4279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18"/>
              </a:lnSpc>
              <a:spcBef>
                <a:spcPct val="0"/>
              </a:spcBef>
            </a:pPr>
            <a:r>
              <a:rPr lang="en-US" sz="25155">
                <a:solidFill>
                  <a:srgbClr val="FFFFFF"/>
                </a:solidFill>
                <a:latin typeface="AU Peto"/>
                <a:ea typeface="AU Peto"/>
                <a:cs typeface="AU Peto"/>
                <a:sym typeface="AU Peto"/>
              </a:rPr>
              <a:t>au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937245" y="5816222"/>
            <a:ext cx="6413510" cy="2286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8"/>
              </a:lnSpc>
              <a:spcBef>
                <a:spcPct val="0"/>
              </a:spcBef>
            </a:pPr>
            <a:r>
              <a:rPr lang="en-US" sz="6434">
                <a:solidFill>
                  <a:srgbClr val="FFFFFF"/>
                </a:solidFill>
                <a:latin typeface="AU Passata 1"/>
                <a:ea typeface="AU Passata 1"/>
                <a:cs typeface="AU Passata 1"/>
                <a:sym typeface="AU Passata 1"/>
              </a:rPr>
              <a:t>DEPARTMENT OF AGROECOLOGY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941290" y="3867410"/>
            <a:ext cx="6376191" cy="2552180"/>
            <a:chOff x="0" y="0"/>
            <a:chExt cx="1679326" cy="6721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79326" cy="672179"/>
            </a:xfrm>
            <a:custGeom>
              <a:avLst/>
              <a:gdLst/>
              <a:ahLst/>
              <a:cxnLst/>
              <a:rect l="l" t="t" r="r" b="b"/>
              <a:pathLst>
                <a:path w="1679326" h="672179">
                  <a:moveTo>
                    <a:pt x="0" y="0"/>
                  </a:moveTo>
                  <a:lnTo>
                    <a:pt x="1679326" y="0"/>
                  </a:lnTo>
                  <a:lnTo>
                    <a:pt x="1679326" y="672179"/>
                  </a:lnTo>
                  <a:lnTo>
                    <a:pt x="0" y="672179"/>
                  </a:lnTo>
                  <a:close/>
                </a:path>
              </a:pathLst>
            </a:custGeom>
            <a:solidFill>
              <a:srgbClr val="42582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679326" cy="7007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060276" y="2290759"/>
            <a:ext cx="3529935" cy="676354"/>
            <a:chOff x="0" y="0"/>
            <a:chExt cx="1555598" cy="29806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55598" cy="298061"/>
            </a:xfrm>
            <a:custGeom>
              <a:avLst/>
              <a:gdLst/>
              <a:ahLst/>
              <a:cxnLst/>
              <a:rect l="l" t="t" r="r" b="b"/>
              <a:pathLst>
                <a:path w="1555598" h="298061">
                  <a:moveTo>
                    <a:pt x="19739" y="0"/>
                  </a:moveTo>
                  <a:lnTo>
                    <a:pt x="1535859" y="0"/>
                  </a:lnTo>
                  <a:cubicBezTo>
                    <a:pt x="1546760" y="0"/>
                    <a:pt x="1555598" y="8837"/>
                    <a:pt x="1555598" y="19739"/>
                  </a:cubicBezTo>
                  <a:lnTo>
                    <a:pt x="1555598" y="278322"/>
                  </a:lnTo>
                  <a:cubicBezTo>
                    <a:pt x="1555598" y="289223"/>
                    <a:pt x="1546760" y="298061"/>
                    <a:pt x="1535859" y="298061"/>
                  </a:cubicBezTo>
                  <a:lnTo>
                    <a:pt x="19739" y="298061"/>
                  </a:lnTo>
                  <a:cubicBezTo>
                    <a:pt x="8837" y="298061"/>
                    <a:pt x="0" y="289223"/>
                    <a:pt x="0" y="278322"/>
                  </a:cubicBezTo>
                  <a:lnTo>
                    <a:pt x="0" y="19739"/>
                  </a:lnTo>
                  <a:cubicBezTo>
                    <a:pt x="0" y="8837"/>
                    <a:pt x="8837" y="0"/>
                    <a:pt x="19739" y="0"/>
                  </a:cubicBezTo>
                  <a:close/>
                </a:path>
              </a:pathLst>
            </a:custGeom>
            <a:solidFill>
              <a:srgbClr val="F3F4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555598" cy="3456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060276" y="3041624"/>
            <a:ext cx="3529935" cy="569268"/>
            <a:chOff x="0" y="0"/>
            <a:chExt cx="1555598" cy="25086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5598" cy="250869"/>
            </a:xfrm>
            <a:custGeom>
              <a:avLst/>
              <a:gdLst/>
              <a:ahLst/>
              <a:cxnLst/>
              <a:rect l="l" t="t" r="r" b="b"/>
              <a:pathLst>
                <a:path w="1555598" h="250869">
                  <a:moveTo>
                    <a:pt x="19739" y="0"/>
                  </a:moveTo>
                  <a:lnTo>
                    <a:pt x="1535859" y="0"/>
                  </a:lnTo>
                  <a:cubicBezTo>
                    <a:pt x="1546760" y="0"/>
                    <a:pt x="1555598" y="8837"/>
                    <a:pt x="1555598" y="19739"/>
                  </a:cubicBezTo>
                  <a:lnTo>
                    <a:pt x="1555598" y="231130"/>
                  </a:lnTo>
                  <a:cubicBezTo>
                    <a:pt x="1555598" y="242031"/>
                    <a:pt x="1546760" y="250869"/>
                    <a:pt x="1535859" y="250869"/>
                  </a:cubicBezTo>
                  <a:lnTo>
                    <a:pt x="19739" y="250869"/>
                  </a:lnTo>
                  <a:cubicBezTo>
                    <a:pt x="8837" y="250869"/>
                    <a:pt x="0" y="242031"/>
                    <a:pt x="0" y="231130"/>
                  </a:cubicBezTo>
                  <a:lnTo>
                    <a:pt x="0" y="19739"/>
                  </a:lnTo>
                  <a:cubicBezTo>
                    <a:pt x="0" y="8837"/>
                    <a:pt x="8837" y="0"/>
                    <a:pt x="19739" y="0"/>
                  </a:cubicBezTo>
                  <a:close/>
                </a:path>
              </a:pathLst>
            </a:custGeom>
            <a:solidFill>
              <a:srgbClr val="F3F4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555598" cy="2984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060276" y="3684895"/>
            <a:ext cx="3529935" cy="568145"/>
            <a:chOff x="0" y="0"/>
            <a:chExt cx="1555598" cy="25037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5598" cy="250374"/>
            </a:xfrm>
            <a:custGeom>
              <a:avLst/>
              <a:gdLst/>
              <a:ahLst/>
              <a:cxnLst/>
              <a:rect l="l" t="t" r="r" b="b"/>
              <a:pathLst>
                <a:path w="1555598" h="250374">
                  <a:moveTo>
                    <a:pt x="19739" y="0"/>
                  </a:moveTo>
                  <a:lnTo>
                    <a:pt x="1535859" y="0"/>
                  </a:lnTo>
                  <a:cubicBezTo>
                    <a:pt x="1546760" y="0"/>
                    <a:pt x="1555598" y="8837"/>
                    <a:pt x="1555598" y="19739"/>
                  </a:cubicBezTo>
                  <a:lnTo>
                    <a:pt x="1555598" y="230636"/>
                  </a:lnTo>
                  <a:cubicBezTo>
                    <a:pt x="1555598" y="241537"/>
                    <a:pt x="1546760" y="250374"/>
                    <a:pt x="1535859" y="250374"/>
                  </a:cubicBezTo>
                  <a:lnTo>
                    <a:pt x="19739" y="250374"/>
                  </a:lnTo>
                  <a:cubicBezTo>
                    <a:pt x="8837" y="250374"/>
                    <a:pt x="0" y="241537"/>
                    <a:pt x="0" y="230636"/>
                  </a:cubicBezTo>
                  <a:lnTo>
                    <a:pt x="0" y="19739"/>
                  </a:lnTo>
                  <a:cubicBezTo>
                    <a:pt x="0" y="8837"/>
                    <a:pt x="8837" y="0"/>
                    <a:pt x="19739" y="0"/>
                  </a:cubicBezTo>
                  <a:close/>
                </a:path>
              </a:pathLst>
            </a:custGeom>
            <a:solidFill>
              <a:srgbClr val="F3F4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555598" cy="297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060276" y="4327044"/>
            <a:ext cx="3529935" cy="589715"/>
            <a:chOff x="0" y="0"/>
            <a:chExt cx="1555598" cy="25988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55598" cy="259880"/>
            </a:xfrm>
            <a:custGeom>
              <a:avLst/>
              <a:gdLst/>
              <a:ahLst/>
              <a:cxnLst/>
              <a:rect l="l" t="t" r="r" b="b"/>
              <a:pathLst>
                <a:path w="1555598" h="259880">
                  <a:moveTo>
                    <a:pt x="19739" y="0"/>
                  </a:moveTo>
                  <a:lnTo>
                    <a:pt x="1535859" y="0"/>
                  </a:lnTo>
                  <a:cubicBezTo>
                    <a:pt x="1546760" y="0"/>
                    <a:pt x="1555598" y="8837"/>
                    <a:pt x="1555598" y="19739"/>
                  </a:cubicBezTo>
                  <a:lnTo>
                    <a:pt x="1555598" y="240141"/>
                  </a:lnTo>
                  <a:cubicBezTo>
                    <a:pt x="1555598" y="251043"/>
                    <a:pt x="1546760" y="259880"/>
                    <a:pt x="1535859" y="259880"/>
                  </a:cubicBezTo>
                  <a:lnTo>
                    <a:pt x="19739" y="259880"/>
                  </a:lnTo>
                  <a:cubicBezTo>
                    <a:pt x="8837" y="259880"/>
                    <a:pt x="0" y="251043"/>
                    <a:pt x="0" y="240141"/>
                  </a:cubicBezTo>
                  <a:lnTo>
                    <a:pt x="0" y="19739"/>
                  </a:lnTo>
                  <a:cubicBezTo>
                    <a:pt x="0" y="8837"/>
                    <a:pt x="8837" y="0"/>
                    <a:pt x="19739" y="0"/>
                  </a:cubicBezTo>
                  <a:close/>
                </a:path>
              </a:pathLst>
            </a:custGeom>
            <a:solidFill>
              <a:srgbClr val="F3F4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1555598" cy="307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060276" y="4990762"/>
            <a:ext cx="3529935" cy="880577"/>
            <a:chOff x="0" y="0"/>
            <a:chExt cx="1555598" cy="38805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555598" cy="388059"/>
            </a:xfrm>
            <a:custGeom>
              <a:avLst/>
              <a:gdLst/>
              <a:ahLst/>
              <a:cxnLst/>
              <a:rect l="l" t="t" r="r" b="b"/>
              <a:pathLst>
                <a:path w="1555598" h="388059">
                  <a:moveTo>
                    <a:pt x="19739" y="0"/>
                  </a:moveTo>
                  <a:lnTo>
                    <a:pt x="1535859" y="0"/>
                  </a:lnTo>
                  <a:cubicBezTo>
                    <a:pt x="1546760" y="0"/>
                    <a:pt x="1555598" y="8837"/>
                    <a:pt x="1555598" y="19739"/>
                  </a:cubicBezTo>
                  <a:lnTo>
                    <a:pt x="1555598" y="368320"/>
                  </a:lnTo>
                  <a:cubicBezTo>
                    <a:pt x="1555598" y="379222"/>
                    <a:pt x="1546760" y="388059"/>
                    <a:pt x="1535859" y="388059"/>
                  </a:cubicBezTo>
                  <a:lnTo>
                    <a:pt x="19739" y="388059"/>
                  </a:lnTo>
                  <a:cubicBezTo>
                    <a:pt x="8837" y="388059"/>
                    <a:pt x="0" y="379222"/>
                    <a:pt x="0" y="368320"/>
                  </a:cubicBezTo>
                  <a:lnTo>
                    <a:pt x="0" y="19739"/>
                  </a:lnTo>
                  <a:cubicBezTo>
                    <a:pt x="0" y="8837"/>
                    <a:pt x="8837" y="0"/>
                    <a:pt x="19739" y="0"/>
                  </a:cubicBezTo>
                  <a:close/>
                </a:path>
              </a:pathLst>
            </a:custGeom>
            <a:solidFill>
              <a:srgbClr val="F3F4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1555598" cy="4356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060276" y="5976114"/>
            <a:ext cx="3529935" cy="589715"/>
            <a:chOff x="0" y="0"/>
            <a:chExt cx="1555598" cy="25988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555598" cy="259880"/>
            </a:xfrm>
            <a:custGeom>
              <a:avLst/>
              <a:gdLst/>
              <a:ahLst/>
              <a:cxnLst/>
              <a:rect l="l" t="t" r="r" b="b"/>
              <a:pathLst>
                <a:path w="1555598" h="259880">
                  <a:moveTo>
                    <a:pt x="19739" y="0"/>
                  </a:moveTo>
                  <a:lnTo>
                    <a:pt x="1535859" y="0"/>
                  </a:lnTo>
                  <a:cubicBezTo>
                    <a:pt x="1546760" y="0"/>
                    <a:pt x="1555598" y="8837"/>
                    <a:pt x="1555598" y="19739"/>
                  </a:cubicBezTo>
                  <a:lnTo>
                    <a:pt x="1555598" y="240141"/>
                  </a:lnTo>
                  <a:cubicBezTo>
                    <a:pt x="1555598" y="251043"/>
                    <a:pt x="1546760" y="259880"/>
                    <a:pt x="1535859" y="259880"/>
                  </a:cubicBezTo>
                  <a:lnTo>
                    <a:pt x="19739" y="259880"/>
                  </a:lnTo>
                  <a:cubicBezTo>
                    <a:pt x="8837" y="259880"/>
                    <a:pt x="0" y="251043"/>
                    <a:pt x="0" y="240141"/>
                  </a:cubicBezTo>
                  <a:lnTo>
                    <a:pt x="0" y="19739"/>
                  </a:lnTo>
                  <a:cubicBezTo>
                    <a:pt x="0" y="8837"/>
                    <a:pt x="8837" y="0"/>
                    <a:pt x="19739" y="0"/>
                  </a:cubicBezTo>
                  <a:close/>
                </a:path>
              </a:pathLst>
            </a:custGeom>
            <a:solidFill>
              <a:srgbClr val="F3F4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1555598" cy="307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060276" y="6670605"/>
            <a:ext cx="3535563" cy="589715"/>
            <a:chOff x="0" y="0"/>
            <a:chExt cx="1558078" cy="2598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558078" cy="259880"/>
            </a:xfrm>
            <a:custGeom>
              <a:avLst/>
              <a:gdLst/>
              <a:ahLst/>
              <a:cxnLst/>
              <a:rect l="l" t="t" r="r" b="b"/>
              <a:pathLst>
                <a:path w="1558078" h="259880">
                  <a:moveTo>
                    <a:pt x="19708" y="0"/>
                  </a:moveTo>
                  <a:lnTo>
                    <a:pt x="1538370" y="0"/>
                  </a:lnTo>
                  <a:cubicBezTo>
                    <a:pt x="1543597" y="0"/>
                    <a:pt x="1548609" y="2076"/>
                    <a:pt x="1552305" y="5772"/>
                  </a:cubicBezTo>
                  <a:cubicBezTo>
                    <a:pt x="1556001" y="9468"/>
                    <a:pt x="1558078" y="14481"/>
                    <a:pt x="1558078" y="19708"/>
                  </a:cubicBezTo>
                  <a:lnTo>
                    <a:pt x="1558078" y="240173"/>
                  </a:lnTo>
                  <a:cubicBezTo>
                    <a:pt x="1558078" y="251057"/>
                    <a:pt x="1549254" y="259880"/>
                    <a:pt x="1538370" y="259880"/>
                  </a:cubicBezTo>
                  <a:lnTo>
                    <a:pt x="19708" y="259880"/>
                  </a:lnTo>
                  <a:cubicBezTo>
                    <a:pt x="8823" y="259880"/>
                    <a:pt x="0" y="251057"/>
                    <a:pt x="0" y="240173"/>
                  </a:cubicBezTo>
                  <a:lnTo>
                    <a:pt x="0" y="19708"/>
                  </a:lnTo>
                  <a:cubicBezTo>
                    <a:pt x="0" y="8823"/>
                    <a:pt x="8823" y="0"/>
                    <a:pt x="19708" y="0"/>
                  </a:cubicBezTo>
                  <a:close/>
                </a:path>
              </a:pathLst>
            </a:custGeom>
            <a:solidFill>
              <a:srgbClr val="F3F4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1558078" cy="307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060276" y="7336520"/>
            <a:ext cx="3535563" cy="589715"/>
            <a:chOff x="0" y="0"/>
            <a:chExt cx="1558078" cy="25988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558078" cy="259880"/>
            </a:xfrm>
            <a:custGeom>
              <a:avLst/>
              <a:gdLst/>
              <a:ahLst/>
              <a:cxnLst/>
              <a:rect l="l" t="t" r="r" b="b"/>
              <a:pathLst>
                <a:path w="1558078" h="259880">
                  <a:moveTo>
                    <a:pt x="19708" y="0"/>
                  </a:moveTo>
                  <a:lnTo>
                    <a:pt x="1538370" y="0"/>
                  </a:lnTo>
                  <a:cubicBezTo>
                    <a:pt x="1543597" y="0"/>
                    <a:pt x="1548609" y="2076"/>
                    <a:pt x="1552305" y="5772"/>
                  </a:cubicBezTo>
                  <a:cubicBezTo>
                    <a:pt x="1556001" y="9468"/>
                    <a:pt x="1558078" y="14481"/>
                    <a:pt x="1558078" y="19708"/>
                  </a:cubicBezTo>
                  <a:lnTo>
                    <a:pt x="1558078" y="240173"/>
                  </a:lnTo>
                  <a:cubicBezTo>
                    <a:pt x="1558078" y="251057"/>
                    <a:pt x="1549254" y="259880"/>
                    <a:pt x="1538370" y="259880"/>
                  </a:cubicBezTo>
                  <a:lnTo>
                    <a:pt x="19708" y="259880"/>
                  </a:lnTo>
                  <a:cubicBezTo>
                    <a:pt x="8823" y="259880"/>
                    <a:pt x="0" y="251057"/>
                    <a:pt x="0" y="240173"/>
                  </a:cubicBezTo>
                  <a:lnTo>
                    <a:pt x="0" y="19708"/>
                  </a:lnTo>
                  <a:cubicBezTo>
                    <a:pt x="0" y="8823"/>
                    <a:pt x="8823" y="0"/>
                    <a:pt x="19708" y="0"/>
                  </a:cubicBezTo>
                  <a:close/>
                </a:path>
              </a:pathLst>
            </a:custGeom>
            <a:solidFill>
              <a:srgbClr val="F3F4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47625"/>
              <a:ext cx="1558078" cy="307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057462" y="8002436"/>
            <a:ext cx="3535563" cy="589715"/>
            <a:chOff x="0" y="0"/>
            <a:chExt cx="1558078" cy="25988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558078" cy="259880"/>
            </a:xfrm>
            <a:custGeom>
              <a:avLst/>
              <a:gdLst/>
              <a:ahLst/>
              <a:cxnLst/>
              <a:rect l="l" t="t" r="r" b="b"/>
              <a:pathLst>
                <a:path w="1558078" h="259880">
                  <a:moveTo>
                    <a:pt x="19708" y="0"/>
                  </a:moveTo>
                  <a:lnTo>
                    <a:pt x="1538370" y="0"/>
                  </a:lnTo>
                  <a:cubicBezTo>
                    <a:pt x="1543597" y="0"/>
                    <a:pt x="1548609" y="2076"/>
                    <a:pt x="1552305" y="5772"/>
                  </a:cubicBezTo>
                  <a:cubicBezTo>
                    <a:pt x="1556001" y="9468"/>
                    <a:pt x="1558078" y="14481"/>
                    <a:pt x="1558078" y="19708"/>
                  </a:cubicBezTo>
                  <a:lnTo>
                    <a:pt x="1558078" y="240173"/>
                  </a:lnTo>
                  <a:cubicBezTo>
                    <a:pt x="1558078" y="251057"/>
                    <a:pt x="1549254" y="259880"/>
                    <a:pt x="1538370" y="259880"/>
                  </a:cubicBezTo>
                  <a:lnTo>
                    <a:pt x="19708" y="259880"/>
                  </a:lnTo>
                  <a:cubicBezTo>
                    <a:pt x="8823" y="259880"/>
                    <a:pt x="0" y="251057"/>
                    <a:pt x="0" y="240173"/>
                  </a:cubicBezTo>
                  <a:lnTo>
                    <a:pt x="0" y="19708"/>
                  </a:lnTo>
                  <a:cubicBezTo>
                    <a:pt x="0" y="8823"/>
                    <a:pt x="8823" y="0"/>
                    <a:pt x="19708" y="0"/>
                  </a:cubicBezTo>
                  <a:close/>
                </a:path>
              </a:pathLst>
            </a:custGeom>
            <a:solidFill>
              <a:srgbClr val="F3F4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47625"/>
              <a:ext cx="1558078" cy="307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32" name="AutoShape 32"/>
          <p:cNvSpPr/>
          <p:nvPr/>
        </p:nvSpPr>
        <p:spPr>
          <a:xfrm flipV="1">
            <a:off x="1746083" y="5980359"/>
            <a:ext cx="0" cy="2611792"/>
          </a:xfrm>
          <a:prstGeom prst="line">
            <a:avLst/>
          </a:prstGeom>
          <a:ln w="257175" cap="flat">
            <a:solidFill>
              <a:srgbClr val="000D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AutoShape 33"/>
          <p:cNvSpPr/>
          <p:nvPr/>
        </p:nvSpPr>
        <p:spPr>
          <a:xfrm flipV="1">
            <a:off x="1746083" y="4616256"/>
            <a:ext cx="0" cy="1255083"/>
          </a:xfrm>
          <a:prstGeom prst="line">
            <a:avLst/>
          </a:prstGeom>
          <a:ln w="257175" cap="flat">
            <a:solidFill>
              <a:srgbClr val="000D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4" name="AutoShape 34"/>
          <p:cNvSpPr/>
          <p:nvPr/>
        </p:nvSpPr>
        <p:spPr>
          <a:xfrm flipV="1">
            <a:off x="1746083" y="2290759"/>
            <a:ext cx="0" cy="2285071"/>
          </a:xfrm>
          <a:prstGeom prst="line">
            <a:avLst/>
          </a:prstGeom>
          <a:ln w="257175" cap="flat">
            <a:solidFill>
              <a:srgbClr val="000D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5" name="TextBox 35"/>
          <p:cNvSpPr txBox="1"/>
          <p:nvPr/>
        </p:nvSpPr>
        <p:spPr>
          <a:xfrm>
            <a:off x="12538297" y="4230437"/>
            <a:ext cx="5184675" cy="1814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859"/>
              </a:lnSpc>
            </a:pPr>
            <a:r>
              <a:rPr lang="en-US" sz="6999">
                <a:solidFill>
                  <a:srgbClr val="FFFFFF"/>
                </a:solidFill>
                <a:latin typeface="AU Passata 1"/>
                <a:ea typeface="AU Passata 1"/>
                <a:cs typeface="AU Passata 1"/>
                <a:sym typeface="AU Passata 1"/>
              </a:rPr>
              <a:t>Department structure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060276" y="2365150"/>
            <a:ext cx="3529935" cy="523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1"/>
              </a:lnSpc>
            </a:pPr>
            <a:r>
              <a:rPr lang="en-US" sz="1494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Plant Pathology and Microbiology</a:t>
            </a:r>
          </a:p>
          <a:p>
            <a:pPr algn="ctr">
              <a:lnSpc>
                <a:spcPts val="2091"/>
              </a:lnSpc>
              <a:spcBef>
                <a:spcPct val="0"/>
              </a:spcBef>
            </a:pPr>
            <a:r>
              <a:rPr lang="en-US" sz="1494">
                <a:solidFill>
                  <a:srgbClr val="000000"/>
                </a:solidFill>
                <a:latin typeface="AU Passata 2"/>
                <a:ea typeface="AU Passata 2"/>
                <a:cs typeface="AU Passata 2"/>
                <a:sym typeface="AU Passata 2"/>
              </a:rPr>
              <a:t>PLANMIK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060276" y="3043611"/>
            <a:ext cx="3529935" cy="523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1"/>
              </a:lnSpc>
            </a:pPr>
            <a:r>
              <a:rPr lang="en-US" sz="1494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Crop Health</a:t>
            </a:r>
          </a:p>
          <a:p>
            <a:pPr algn="ctr">
              <a:lnSpc>
                <a:spcPts val="2091"/>
              </a:lnSpc>
              <a:spcBef>
                <a:spcPct val="0"/>
              </a:spcBef>
            </a:pPr>
            <a:r>
              <a:rPr lang="en-US" sz="1494">
                <a:solidFill>
                  <a:srgbClr val="000000"/>
                </a:solidFill>
                <a:latin typeface="AU Passata 2"/>
                <a:ea typeface="AU Passata 2"/>
                <a:cs typeface="AU Passata 2"/>
                <a:sym typeface="AU Passata 2"/>
              </a:rPr>
              <a:t>CROP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060276" y="3693829"/>
            <a:ext cx="3529935" cy="523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1"/>
              </a:lnSpc>
            </a:pPr>
            <a:r>
              <a:rPr lang="en-US" sz="1494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Crop Genetics and Biotechnology</a:t>
            </a:r>
          </a:p>
          <a:p>
            <a:pPr algn="ctr">
              <a:lnSpc>
                <a:spcPts val="2091"/>
              </a:lnSpc>
              <a:spcBef>
                <a:spcPct val="0"/>
              </a:spcBef>
            </a:pPr>
            <a:r>
              <a:rPr lang="en-US" sz="1494">
                <a:solidFill>
                  <a:srgbClr val="000000"/>
                </a:solidFill>
                <a:latin typeface="AU Passata 2"/>
                <a:ea typeface="AU Passata 2"/>
                <a:cs typeface="AU Passata 2"/>
                <a:sym typeface="AU Passata 2"/>
              </a:rPr>
              <a:t>CGB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060276" y="4335273"/>
            <a:ext cx="3529935" cy="523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1"/>
              </a:lnSpc>
            </a:pPr>
            <a:r>
              <a:rPr lang="en-US" sz="1494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Agricultural Biodiversity</a:t>
            </a:r>
          </a:p>
          <a:p>
            <a:pPr algn="ctr">
              <a:lnSpc>
                <a:spcPts val="2091"/>
              </a:lnSpc>
              <a:spcBef>
                <a:spcPct val="0"/>
              </a:spcBef>
            </a:pPr>
            <a:r>
              <a:rPr lang="en-US" sz="1494">
                <a:solidFill>
                  <a:srgbClr val="000000"/>
                </a:solidFill>
                <a:latin typeface="AU Passata 2"/>
                <a:ea typeface="AU Passata 2"/>
                <a:cs typeface="AU Passata 2"/>
                <a:sym typeface="AU Passata 2"/>
              </a:rPr>
              <a:t>ABD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2060276" y="4998992"/>
            <a:ext cx="3529935" cy="785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1"/>
              </a:lnSpc>
            </a:pPr>
            <a:r>
              <a:rPr lang="en-US" sz="1494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Center for Landscape Research in Sustainable Agricultural Futures</a:t>
            </a:r>
          </a:p>
          <a:p>
            <a:pPr algn="ctr">
              <a:lnSpc>
                <a:spcPts val="2091"/>
              </a:lnSpc>
              <a:spcBef>
                <a:spcPct val="0"/>
              </a:spcBef>
            </a:pPr>
            <a:r>
              <a:rPr lang="en-US" sz="1494">
                <a:solidFill>
                  <a:srgbClr val="000000"/>
                </a:solidFill>
                <a:latin typeface="AU Passata 2"/>
                <a:ea typeface="AU Passata 2"/>
                <a:cs typeface="AU Passata 2"/>
                <a:sym typeface="AU Passata 2"/>
              </a:rPr>
              <a:t>Land-CRAFT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2060276" y="5984344"/>
            <a:ext cx="3529935" cy="5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1"/>
              </a:lnSpc>
            </a:pPr>
            <a:r>
              <a:rPr lang="en-US" sz="1494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Climate and Water</a:t>
            </a:r>
          </a:p>
          <a:p>
            <a:pPr algn="ctr">
              <a:lnSpc>
                <a:spcPts val="2091"/>
              </a:lnSpc>
              <a:spcBef>
                <a:spcPct val="0"/>
              </a:spcBef>
            </a:pPr>
            <a:r>
              <a:rPr lang="en-US" sz="1494">
                <a:solidFill>
                  <a:srgbClr val="000000"/>
                </a:solidFill>
                <a:latin typeface="AU Passata 2"/>
                <a:ea typeface="AU Passata 2"/>
                <a:cs typeface="AU Passata 2"/>
                <a:sym typeface="AU Passata 2"/>
              </a:rPr>
              <a:t>KLIMA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060276" y="6678834"/>
            <a:ext cx="3535563" cy="5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1"/>
              </a:lnSpc>
            </a:pPr>
            <a:r>
              <a:rPr lang="en-US" sz="1494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Agricultural Systems and Sustainability</a:t>
            </a:r>
          </a:p>
          <a:p>
            <a:pPr algn="ctr">
              <a:lnSpc>
                <a:spcPts val="2091"/>
              </a:lnSpc>
              <a:spcBef>
                <a:spcPct val="0"/>
              </a:spcBef>
            </a:pPr>
            <a:r>
              <a:rPr lang="en-US" sz="1494">
                <a:solidFill>
                  <a:srgbClr val="000000"/>
                </a:solidFill>
                <a:latin typeface="AU Passata 2"/>
                <a:ea typeface="AU Passata 2"/>
                <a:cs typeface="AU Passata 2"/>
                <a:sym typeface="AU Passata 2"/>
              </a:rPr>
              <a:t>SYSTEM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2060276" y="7344750"/>
            <a:ext cx="3535563" cy="5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1"/>
              </a:lnSpc>
            </a:pPr>
            <a:r>
              <a:rPr lang="en-US" sz="1494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Soil Fertility</a:t>
            </a:r>
          </a:p>
          <a:p>
            <a:pPr algn="ctr">
              <a:lnSpc>
                <a:spcPts val="2091"/>
              </a:lnSpc>
              <a:spcBef>
                <a:spcPct val="0"/>
              </a:spcBef>
            </a:pPr>
            <a:r>
              <a:rPr lang="en-US" sz="1494">
                <a:solidFill>
                  <a:srgbClr val="000000"/>
                </a:solidFill>
                <a:latin typeface="AU Passata 2"/>
                <a:ea typeface="AU Passata 2"/>
                <a:cs typeface="AU Passata 2"/>
                <a:sym typeface="AU Passata 2"/>
              </a:rPr>
              <a:t>JORNÆR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2057462" y="8010665"/>
            <a:ext cx="3535563" cy="5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1"/>
              </a:lnSpc>
            </a:pPr>
            <a:r>
              <a:rPr lang="en-US" sz="1494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Soil Physics and Hydropedology</a:t>
            </a:r>
          </a:p>
          <a:p>
            <a:pPr algn="ctr">
              <a:lnSpc>
                <a:spcPts val="2091"/>
              </a:lnSpc>
              <a:spcBef>
                <a:spcPct val="0"/>
              </a:spcBef>
            </a:pPr>
            <a:r>
              <a:rPr lang="en-US" sz="1494">
                <a:solidFill>
                  <a:srgbClr val="000000"/>
                </a:solidFill>
                <a:latin typeface="AU Passata 2"/>
                <a:ea typeface="AU Passata 2"/>
                <a:cs typeface="AU Passata 2"/>
                <a:sym typeface="AU Passata 2"/>
              </a:rPr>
              <a:t>JORD</a:t>
            </a:r>
          </a:p>
        </p:txBody>
      </p:sp>
      <p:sp>
        <p:nvSpPr>
          <p:cNvPr id="45" name="TextBox 45"/>
          <p:cNvSpPr txBox="1"/>
          <p:nvPr/>
        </p:nvSpPr>
        <p:spPr>
          <a:xfrm rot="-5400000">
            <a:off x="343468" y="7050937"/>
            <a:ext cx="1721136" cy="464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1"/>
              </a:lnSpc>
              <a:spcBef>
                <a:spcPct val="0"/>
              </a:spcBef>
            </a:pPr>
            <a:r>
              <a:rPr lang="en-US" sz="2694">
                <a:solidFill>
                  <a:srgbClr val="000000"/>
                </a:solidFill>
                <a:latin typeface="AU Passata 2"/>
                <a:ea typeface="AU Passata 2"/>
                <a:cs typeface="AU Passata 2"/>
                <a:sym typeface="AU Passata 2"/>
              </a:rPr>
              <a:t>AU Viborg</a:t>
            </a:r>
          </a:p>
        </p:txBody>
      </p:sp>
      <p:sp>
        <p:nvSpPr>
          <p:cNvPr id="46" name="TextBox 46"/>
          <p:cNvSpPr txBox="1"/>
          <p:nvPr/>
        </p:nvSpPr>
        <p:spPr>
          <a:xfrm rot="-5400000">
            <a:off x="343468" y="5244339"/>
            <a:ext cx="1721136" cy="464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1"/>
              </a:lnSpc>
              <a:spcBef>
                <a:spcPct val="0"/>
              </a:spcBef>
            </a:pPr>
            <a:r>
              <a:rPr lang="en-US" sz="2694">
                <a:solidFill>
                  <a:srgbClr val="000000"/>
                </a:solidFill>
                <a:latin typeface="AU Passata 2"/>
                <a:ea typeface="AU Passata 2"/>
                <a:cs typeface="AU Passata 2"/>
                <a:sym typeface="AU Passata 2"/>
              </a:rPr>
              <a:t>Aarhus</a:t>
            </a:r>
          </a:p>
        </p:txBody>
      </p:sp>
      <p:sp>
        <p:nvSpPr>
          <p:cNvPr id="47" name="TextBox 47"/>
          <p:cNvSpPr txBox="1"/>
          <p:nvPr/>
        </p:nvSpPr>
        <p:spPr>
          <a:xfrm rot="-5400000">
            <a:off x="245772" y="3354714"/>
            <a:ext cx="1916527" cy="464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1"/>
              </a:lnSpc>
              <a:spcBef>
                <a:spcPct val="0"/>
              </a:spcBef>
            </a:pPr>
            <a:r>
              <a:rPr lang="en-US" sz="2694">
                <a:solidFill>
                  <a:srgbClr val="000000"/>
                </a:solidFill>
                <a:latin typeface="AU Passata 2"/>
                <a:ea typeface="AU Passata 2"/>
                <a:cs typeface="AU Passata 2"/>
                <a:sym typeface="AU Passata 2"/>
              </a:rPr>
              <a:t>Flakkebjerg</a:t>
            </a:r>
          </a:p>
        </p:txBody>
      </p:sp>
      <p:sp>
        <p:nvSpPr>
          <p:cNvPr id="48" name="Freeform 48"/>
          <p:cNvSpPr/>
          <p:nvPr/>
        </p:nvSpPr>
        <p:spPr>
          <a:xfrm>
            <a:off x="6688400" y="5025153"/>
            <a:ext cx="4557450" cy="5261847"/>
          </a:xfrm>
          <a:custGeom>
            <a:avLst/>
            <a:gdLst/>
            <a:ahLst/>
            <a:cxnLst/>
            <a:rect l="l" t="t" r="r" b="b"/>
            <a:pathLst>
              <a:path w="4557450" h="5261847">
                <a:moveTo>
                  <a:pt x="0" y="0"/>
                </a:moveTo>
                <a:lnTo>
                  <a:pt x="4557450" y="0"/>
                </a:lnTo>
                <a:lnTo>
                  <a:pt x="4557450" y="5261847"/>
                </a:lnTo>
                <a:lnTo>
                  <a:pt x="0" y="526184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49"/>
          <p:cNvSpPr/>
          <p:nvPr/>
        </p:nvSpPr>
        <p:spPr>
          <a:xfrm>
            <a:off x="8606368" y="7462514"/>
            <a:ext cx="278886" cy="278886"/>
          </a:xfrm>
          <a:custGeom>
            <a:avLst/>
            <a:gdLst/>
            <a:ahLst/>
            <a:cxnLst/>
            <a:rect l="l" t="t" r="r" b="b"/>
            <a:pathLst>
              <a:path w="278886" h="278886">
                <a:moveTo>
                  <a:pt x="0" y="0"/>
                </a:moveTo>
                <a:lnTo>
                  <a:pt x="278886" y="0"/>
                </a:lnTo>
                <a:lnTo>
                  <a:pt x="278886" y="278886"/>
                </a:lnTo>
                <a:lnTo>
                  <a:pt x="0" y="2788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Freeform 50"/>
          <p:cNvSpPr/>
          <p:nvPr/>
        </p:nvSpPr>
        <p:spPr>
          <a:xfrm>
            <a:off x="8016728" y="7060361"/>
            <a:ext cx="278886" cy="278886"/>
          </a:xfrm>
          <a:custGeom>
            <a:avLst/>
            <a:gdLst/>
            <a:ahLst/>
            <a:cxnLst/>
            <a:rect l="l" t="t" r="r" b="b"/>
            <a:pathLst>
              <a:path w="278886" h="278886">
                <a:moveTo>
                  <a:pt x="0" y="0"/>
                </a:moveTo>
                <a:lnTo>
                  <a:pt x="278886" y="0"/>
                </a:lnTo>
                <a:lnTo>
                  <a:pt x="278886" y="278886"/>
                </a:lnTo>
                <a:lnTo>
                  <a:pt x="0" y="2788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1" name="Freeform 51"/>
          <p:cNvSpPr/>
          <p:nvPr/>
        </p:nvSpPr>
        <p:spPr>
          <a:xfrm>
            <a:off x="9812652" y="8778391"/>
            <a:ext cx="278886" cy="278886"/>
          </a:xfrm>
          <a:custGeom>
            <a:avLst/>
            <a:gdLst/>
            <a:ahLst/>
            <a:cxnLst/>
            <a:rect l="l" t="t" r="r" b="b"/>
            <a:pathLst>
              <a:path w="278886" h="278886">
                <a:moveTo>
                  <a:pt x="0" y="0"/>
                </a:moveTo>
                <a:lnTo>
                  <a:pt x="278886" y="0"/>
                </a:lnTo>
                <a:lnTo>
                  <a:pt x="278886" y="278886"/>
                </a:lnTo>
                <a:lnTo>
                  <a:pt x="0" y="2788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2" name="TextBox 52"/>
          <p:cNvSpPr txBox="1"/>
          <p:nvPr/>
        </p:nvSpPr>
        <p:spPr>
          <a:xfrm>
            <a:off x="7760695" y="6835498"/>
            <a:ext cx="790952" cy="224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0"/>
              </a:lnSpc>
              <a:spcBef>
                <a:spcPct val="0"/>
              </a:spcBef>
            </a:pPr>
            <a:r>
              <a:rPr lang="en-US" sz="1278">
                <a:solidFill>
                  <a:srgbClr val="FEFEFE"/>
                </a:solidFill>
                <a:latin typeface="AU Passata 1"/>
                <a:ea typeface="AU Passata 1"/>
                <a:cs typeface="AU Passata 1"/>
                <a:sym typeface="AU Passata 1"/>
              </a:rPr>
              <a:t>AU Viborg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7465958" y="8231684"/>
            <a:ext cx="429638" cy="224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0"/>
              </a:lnSpc>
              <a:spcBef>
                <a:spcPct val="0"/>
              </a:spcBef>
            </a:pPr>
            <a:r>
              <a:rPr lang="en-US" sz="1278">
                <a:solidFill>
                  <a:srgbClr val="FEFEFE"/>
                </a:solidFill>
                <a:latin typeface="AU Passata 1"/>
                <a:ea typeface="AU Passata 1"/>
                <a:cs typeface="AU Passata 1"/>
                <a:sym typeface="AU Passata 1"/>
              </a:rPr>
              <a:t>Askov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7435323" y="9184335"/>
            <a:ext cx="712637" cy="224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0"/>
              </a:lnSpc>
              <a:spcBef>
                <a:spcPct val="0"/>
              </a:spcBef>
            </a:pPr>
            <a:r>
              <a:rPr lang="en-US" sz="1278">
                <a:solidFill>
                  <a:srgbClr val="FEFEFE"/>
                </a:solidFill>
                <a:latin typeface="AU Passata 1"/>
                <a:ea typeface="AU Passata 1"/>
                <a:cs typeface="AU Passata 1"/>
                <a:sym typeface="AU Passata 1"/>
              </a:rPr>
              <a:t>Jyndevad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9401749" y="8507467"/>
            <a:ext cx="1100691" cy="224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0"/>
              </a:lnSpc>
              <a:spcBef>
                <a:spcPct val="0"/>
              </a:spcBef>
            </a:pPr>
            <a:r>
              <a:rPr lang="en-US" sz="1278">
                <a:solidFill>
                  <a:srgbClr val="FFFFFF"/>
                </a:solidFill>
                <a:latin typeface="AU Passata 1"/>
                <a:ea typeface="AU Passata 1"/>
                <a:cs typeface="AU Passata 1"/>
                <a:sym typeface="AU Passata 1"/>
              </a:rPr>
              <a:t>AU Flakkebjerg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8355138" y="7237295"/>
            <a:ext cx="781345" cy="225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90"/>
              </a:lnSpc>
              <a:spcBef>
                <a:spcPct val="0"/>
              </a:spcBef>
            </a:pPr>
            <a:r>
              <a:rPr lang="en-US" sz="1278">
                <a:solidFill>
                  <a:srgbClr val="FEFEFE"/>
                </a:solidFill>
                <a:latin typeface="AU Passata 1"/>
                <a:ea typeface="AU Passata 1"/>
                <a:cs typeface="AU Passata 1"/>
                <a:sym typeface="AU Passata 1"/>
              </a:rPr>
              <a:t>AU Aarhus</a:t>
            </a:r>
          </a:p>
        </p:txBody>
      </p:sp>
      <p:sp>
        <p:nvSpPr>
          <p:cNvPr id="57" name="Freeform 57"/>
          <p:cNvSpPr/>
          <p:nvPr/>
        </p:nvSpPr>
        <p:spPr>
          <a:xfrm>
            <a:off x="6056189" y="2773581"/>
            <a:ext cx="2814" cy="5640832"/>
          </a:xfrm>
          <a:custGeom>
            <a:avLst/>
            <a:gdLst/>
            <a:ahLst/>
            <a:cxnLst/>
            <a:rect l="l" t="t" r="r" b="b"/>
            <a:pathLst>
              <a:path w="2814" h="5640832">
                <a:moveTo>
                  <a:pt x="0" y="0"/>
                </a:moveTo>
                <a:lnTo>
                  <a:pt x="0" y="2819009"/>
                </a:lnTo>
                <a:cubicBezTo>
                  <a:pt x="0" y="2819786"/>
                  <a:pt x="630" y="2820416"/>
                  <a:pt x="1407" y="2820416"/>
                </a:cubicBezTo>
                <a:lnTo>
                  <a:pt x="1407" y="2820416"/>
                </a:lnTo>
                <a:cubicBezTo>
                  <a:pt x="2184" y="2820416"/>
                  <a:pt x="2814" y="2821046"/>
                  <a:pt x="2814" y="2821823"/>
                </a:cubicBezTo>
                <a:lnTo>
                  <a:pt x="2814" y="5640832"/>
                </a:lnTo>
              </a:path>
            </a:pathLst>
          </a:custGeom>
          <a:ln w="38100" cap="flat">
            <a:solidFill>
              <a:srgbClr val="000D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8" name="Group 58"/>
          <p:cNvGrpSpPr/>
          <p:nvPr/>
        </p:nvGrpSpPr>
        <p:grpSpPr>
          <a:xfrm>
            <a:off x="4287660" y="1357274"/>
            <a:ext cx="3529935" cy="581060"/>
            <a:chOff x="0" y="0"/>
            <a:chExt cx="1555598" cy="256066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1555598" cy="256066"/>
            </a:xfrm>
            <a:custGeom>
              <a:avLst/>
              <a:gdLst/>
              <a:ahLst/>
              <a:cxnLst/>
              <a:rect l="l" t="t" r="r" b="b"/>
              <a:pathLst>
                <a:path w="1555598" h="256066">
                  <a:moveTo>
                    <a:pt x="19739" y="0"/>
                  </a:moveTo>
                  <a:lnTo>
                    <a:pt x="1535859" y="0"/>
                  </a:lnTo>
                  <a:cubicBezTo>
                    <a:pt x="1546760" y="0"/>
                    <a:pt x="1555598" y="8837"/>
                    <a:pt x="1555598" y="19739"/>
                  </a:cubicBezTo>
                  <a:lnTo>
                    <a:pt x="1555598" y="236327"/>
                  </a:lnTo>
                  <a:cubicBezTo>
                    <a:pt x="1555598" y="247228"/>
                    <a:pt x="1546760" y="256066"/>
                    <a:pt x="1535859" y="256066"/>
                  </a:cubicBezTo>
                  <a:lnTo>
                    <a:pt x="19739" y="256066"/>
                  </a:lnTo>
                  <a:cubicBezTo>
                    <a:pt x="8837" y="256066"/>
                    <a:pt x="0" y="247228"/>
                    <a:pt x="0" y="236327"/>
                  </a:cubicBezTo>
                  <a:lnTo>
                    <a:pt x="0" y="19739"/>
                  </a:lnTo>
                  <a:cubicBezTo>
                    <a:pt x="0" y="8837"/>
                    <a:pt x="8837" y="0"/>
                    <a:pt x="19739" y="0"/>
                  </a:cubicBezTo>
                  <a:close/>
                </a:path>
              </a:pathLst>
            </a:custGeom>
            <a:solidFill>
              <a:srgbClr val="F3F4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0" y="-47625"/>
              <a:ext cx="1555598" cy="3036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r>
                <a:rPr lang="en-US" sz="1599">
                  <a:solidFill>
                    <a:srgbClr val="000000"/>
                  </a:solidFill>
                  <a:latin typeface="AU Passata 2"/>
                  <a:ea typeface="AU Passata 2"/>
                  <a:cs typeface="AU Passata 2"/>
                  <a:sym typeface="AU Passata 2"/>
                </a:rPr>
                <a:t>Head of Department</a:t>
              </a:r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6519353" y="2344905"/>
            <a:ext cx="3529935" cy="611632"/>
            <a:chOff x="0" y="0"/>
            <a:chExt cx="1555598" cy="269538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1555598" cy="269538"/>
            </a:xfrm>
            <a:custGeom>
              <a:avLst/>
              <a:gdLst/>
              <a:ahLst/>
              <a:cxnLst/>
              <a:rect l="l" t="t" r="r" b="b"/>
              <a:pathLst>
                <a:path w="1555598" h="269538">
                  <a:moveTo>
                    <a:pt x="19739" y="0"/>
                  </a:moveTo>
                  <a:lnTo>
                    <a:pt x="1535859" y="0"/>
                  </a:lnTo>
                  <a:cubicBezTo>
                    <a:pt x="1546760" y="0"/>
                    <a:pt x="1555598" y="8837"/>
                    <a:pt x="1555598" y="19739"/>
                  </a:cubicBezTo>
                  <a:lnTo>
                    <a:pt x="1555598" y="249799"/>
                  </a:lnTo>
                  <a:cubicBezTo>
                    <a:pt x="1555598" y="260701"/>
                    <a:pt x="1546760" y="269538"/>
                    <a:pt x="1535859" y="269538"/>
                  </a:cubicBezTo>
                  <a:lnTo>
                    <a:pt x="19739" y="269538"/>
                  </a:lnTo>
                  <a:cubicBezTo>
                    <a:pt x="8837" y="269538"/>
                    <a:pt x="0" y="260701"/>
                    <a:pt x="0" y="249799"/>
                  </a:cubicBezTo>
                  <a:lnTo>
                    <a:pt x="0" y="19739"/>
                  </a:lnTo>
                  <a:cubicBezTo>
                    <a:pt x="0" y="8837"/>
                    <a:pt x="8837" y="0"/>
                    <a:pt x="19739" y="0"/>
                  </a:cubicBezTo>
                  <a:close/>
                </a:path>
              </a:pathLst>
            </a:custGeom>
            <a:solidFill>
              <a:srgbClr val="F3F4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0" y="-47625"/>
              <a:ext cx="1555598" cy="317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r>
                <a:rPr lang="en-US" sz="1599">
                  <a:solidFill>
                    <a:srgbClr val="000000"/>
                  </a:solidFill>
                  <a:latin typeface="AU Passata 1"/>
                  <a:ea typeface="AU Passata 1"/>
                  <a:cs typeface="AU Passata 1"/>
                  <a:sym typeface="AU Passata 1"/>
                </a:rPr>
                <a:t>Secretariat</a:t>
              </a:r>
            </a:p>
            <a:p>
              <a:pPr algn="ctr">
                <a:lnSpc>
                  <a:spcPts val="2100"/>
                </a:lnSpc>
              </a:pPr>
              <a:r>
                <a:rPr lang="en-US" sz="1500">
                  <a:solidFill>
                    <a:srgbClr val="000000"/>
                  </a:solidFill>
                  <a:latin typeface="AU Passata 2"/>
                  <a:ea typeface="AU Passata 2"/>
                  <a:cs typeface="AU Passata 2"/>
                  <a:sym typeface="AU Passata 2"/>
                </a:rPr>
                <a:t>STAB</a:t>
              </a:r>
            </a:p>
          </p:txBody>
        </p:sp>
      </p:grpSp>
      <p:sp>
        <p:nvSpPr>
          <p:cNvPr id="64" name="AutoShape 64"/>
          <p:cNvSpPr/>
          <p:nvPr/>
        </p:nvSpPr>
        <p:spPr>
          <a:xfrm flipH="1" flipV="1">
            <a:off x="6052628" y="1938334"/>
            <a:ext cx="0" cy="1143377"/>
          </a:xfrm>
          <a:prstGeom prst="line">
            <a:avLst/>
          </a:prstGeom>
          <a:ln w="38100" cap="flat">
            <a:solidFill>
              <a:srgbClr val="000D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5" name="AutoShape 65"/>
          <p:cNvSpPr/>
          <p:nvPr/>
        </p:nvSpPr>
        <p:spPr>
          <a:xfrm>
            <a:off x="6052628" y="2646133"/>
            <a:ext cx="466725" cy="4588"/>
          </a:xfrm>
          <a:prstGeom prst="line">
            <a:avLst/>
          </a:prstGeom>
          <a:ln w="38100" cap="flat">
            <a:solidFill>
              <a:srgbClr val="000D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6" name="AutoShape 66"/>
          <p:cNvSpPr/>
          <p:nvPr/>
        </p:nvSpPr>
        <p:spPr>
          <a:xfrm>
            <a:off x="6052628" y="3737613"/>
            <a:ext cx="466725" cy="0"/>
          </a:xfrm>
          <a:prstGeom prst="line">
            <a:avLst/>
          </a:prstGeom>
          <a:ln w="38100" cap="flat">
            <a:solidFill>
              <a:srgbClr val="000D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67" name="Group 67"/>
          <p:cNvGrpSpPr/>
          <p:nvPr/>
        </p:nvGrpSpPr>
        <p:grpSpPr>
          <a:xfrm>
            <a:off x="6519353" y="3401039"/>
            <a:ext cx="3529935" cy="1411732"/>
            <a:chOff x="0" y="0"/>
            <a:chExt cx="1555598" cy="622132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1555598" cy="622132"/>
            </a:xfrm>
            <a:custGeom>
              <a:avLst/>
              <a:gdLst/>
              <a:ahLst/>
              <a:cxnLst/>
              <a:rect l="l" t="t" r="r" b="b"/>
              <a:pathLst>
                <a:path w="1555598" h="622132">
                  <a:moveTo>
                    <a:pt x="19739" y="0"/>
                  </a:moveTo>
                  <a:lnTo>
                    <a:pt x="1535859" y="0"/>
                  </a:lnTo>
                  <a:cubicBezTo>
                    <a:pt x="1546760" y="0"/>
                    <a:pt x="1555598" y="8837"/>
                    <a:pt x="1555598" y="19739"/>
                  </a:cubicBezTo>
                  <a:lnTo>
                    <a:pt x="1555598" y="602393"/>
                  </a:lnTo>
                  <a:cubicBezTo>
                    <a:pt x="1555598" y="613295"/>
                    <a:pt x="1546760" y="622132"/>
                    <a:pt x="1535859" y="622132"/>
                  </a:cubicBezTo>
                  <a:lnTo>
                    <a:pt x="19739" y="622132"/>
                  </a:lnTo>
                  <a:cubicBezTo>
                    <a:pt x="8837" y="622132"/>
                    <a:pt x="0" y="613295"/>
                    <a:pt x="0" y="602393"/>
                  </a:cubicBezTo>
                  <a:lnTo>
                    <a:pt x="0" y="19739"/>
                  </a:lnTo>
                  <a:cubicBezTo>
                    <a:pt x="0" y="8837"/>
                    <a:pt x="8837" y="0"/>
                    <a:pt x="19739" y="0"/>
                  </a:cubicBezTo>
                  <a:close/>
                </a:path>
              </a:pathLst>
            </a:custGeom>
            <a:solidFill>
              <a:srgbClr val="F3F4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TextBox 69"/>
            <p:cNvSpPr txBox="1"/>
            <p:nvPr/>
          </p:nvSpPr>
          <p:spPr>
            <a:xfrm>
              <a:off x="0" y="-47625"/>
              <a:ext cx="1555598" cy="6697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r>
                <a:rPr lang="en-US" sz="1599">
                  <a:solidFill>
                    <a:srgbClr val="000000"/>
                  </a:solidFill>
                  <a:latin typeface="AU Passata 1"/>
                  <a:ea typeface="AU Passata 1"/>
                  <a:cs typeface="AU Passata 1"/>
                  <a:sym typeface="AU Passata 1"/>
                </a:rPr>
                <a:t>Research Platforms</a:t>
              </a:r>
            </a:p>
            <a:p>
              <a:pPr algn="ctr">
                <a:lnSpc>
                  <a:spcPts val="2100"/>
                </a:lnSpc>
              </a:pPr>
              <a:r>
                <a:rPr lang="en-US" sz="1500">
                  <a:solidFill>
                    <a:srgbClr val="000000"/>
                  </a:solidFill>
                  <a:latin typeface="AU Passata 2"/>
                  <a:ea typeface="AU Passata 2"/>
                  <a:cs typeface="AU Passata 2"/>
                  <a:sym typeface="AU Passata 2"/>
                </a:rPr>
                <a:t>Flakkebjerg</a:t>
              </a:r>
            </a:p>
            <a:p>
              <a:pPr algn="ctr">
                <a:lnSpc>
                  <a:spcPts val="2100"/>
                </a:lnSpc>
              </a:pPr>
              <a:r>
                <a:rPr lang="en-US" sz="1500">
                  <a:solidFill>
                    <a:srgbClr val="000000"/>
                  </a:solidFill>
                  <a:latin typeface="AU Passata 2"/>
                  <a:ea typeface="AU Passata 2"/>
                  <a:cs typeface="AU Passata 2"/>
                  <a:sym typeface="AU Passata 2"/>
                </a:rPr>
                <a:t>AU Viborg</a:t>
              </a:r>
            </a:p>
            <a:p>
              <a:pPr algn="ctr">
                <a:lnSpc>
                  <a:spcPts val="2100"/>
                </a:lnSpc>
              </a:pPr>
              <a:r>
                <a:rPr lang="en-US" sz="1500">
                  <a:solidFill>
                    <a:srgbClr val="000000"/>
                  </a:solidFill>
                  <a:latin typeface="AU Passata 2"/>
                  <a:ea typeface="AU Passata 2"/>
                  <a:cs typeface="AU Passata 2"/>
                  <a:sym typeface="AU Passata 2"/>
                </a:rPr>
                <a:t>Askov</a:t>
              </a:r>
            </a:p>
            <a:p>
              <a:pPr algn="ctr">
                <a:lnSpc>
                  <a:spcPts val="2100"/>
                </a:lnSpc>
              </a:pPr>
              <a:r>
                <a:rPr lang="en-US" sz="1500">
                  <a:solidFill>
                    <a:srgbClr val="000000"/>
                  </a:solidFill>
                  <a:latin typeface="AU Passata 2"/>
                  <a:ea typeface="AU Passata 2"/>
                  <a:cs typeface="AU Passata 2"/>
                  <a:sym typeface="AU Passata 2"/>
                </a:rPr>
                <a:t>Jyndevad</a:t>
              </a:r>
            </a:p>
          </p:txBody>
        </p:sp>
      </p:grpSp>
      <p:sp>
        <p:nvSpPr>
          <p:cNvPr id="70" name="Freeform 70"/>
          <p:cNvSpPr/>
          <p:nvPr/>
        </p:nvSpPr>
        <p:spPr>
          <a:xfrm>
            <a:off x="7158494" y="8202383"/>
            <a:ext cx="283464" cy="283464"/>
          </a:xfrm>
          <a:custGeom>
            <a:avLst/>
            <a:gdLst/>
            <a:ahLst/>
            <a:cxnLst/>
            <a:rect l="l" t="t" r="r" b="b"/>
            <a:pathLst>
              <a:path w="229834" h="229834">
                <a:moveTo>
                  <a:pt x="0" y="0"/>
                </a:moveTo>
                <a:lnTo>
                  <a:pt x="229834" y="0"/>
                </a:lnTo>
                <a:lnTo>
                  <a:pt x="229834" y="229834"/>
                </a:lnTo>
                <a:lnTo>
                  <a:pt x="0" y="2298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1" name="Freeform 71"/>
          <p:cNvSpPr/>
          <p:nvPr/>
        </p:nvSpPr>
        <p:spPr>
          <a:xfrm>
            <a:off x="7621252" y="9448909"/>
            <a:ext cx="278886" cy="278886"/>
          </a:xfrm>
          <a:custGeom>
            <a:avLst/>
            <a:gdLst/>
            <a:ahLst/>
            <a:cxnLst/>
            <a:rect l="l" t="t" r="r" b="b"/>
            <a:pathLst>
              <a:path w="278886" h="278886">
                <a:moveTo>
                  <a:pt x="0" y="0"/>
                </a:moveTo>
                <a:lnTo>
                  <a:pt x="278886" y="0"/>
                </a:lnTo>
                <a:lnTo>
                  <a:pt x="278886" y="278886"/>
                </a:lnTo>
                <a:lnTo>
                  <a:pt x="0" y="2788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2" name="Freeform 72"/>
          <p:cNvSpPr/>
          <p:nvPr/>
        </p:nvSpPr>
        <p:spPr>
          <a:xfrm>
            <a:off x="7813930" y="7060361"/>
            <a:ext cx="278886" cy="278886"/>
          </a:xfrm>
          <a:custGeom>
            <a:avLst/>
            <a:gdLst/>
            <a:ahLst/>
            <a:cxnLst/>
            <a:rect l="l" t="t" r="r" b="b"/>
            <a:pathLst>
              <a:path w="278886" h="278886">
                <a:moveTo>
                  <a:pt x="0" y="0"/>
                </a:moveTo>
                <a:lnTo>
                  <a:pt x="278886" y="0"/>
                </a:lnTo>
                <a:lnTo>
                  <a:pt x="278886" y="278886"/>
                </a:lnTo>
                <a:lnTo>
                  <a:pt x="0" y="2788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3" name="Freeform 73"/>
          <p:cNvSpPr/>
          <p:nvPr/>
        </p:nvSpPr>
        <p:spPr>
          <a:xfrm>
            <a:off x="9651630" y="8778391"/>
            <a:ext cx="278886" cy="278886"/>
          </a:xfrm>
          <a:custGeom>
            <a:avLst/>
            <a:gdLst/>
            <a:ahLst/>
            <a:cxnLst/>
            <a:rect l="l" t="t" r="r" b="b"/>
            <a:pathLst>
              <a:path w="278886" h="278886">
                <a:moveTo>
                  <a:pt x="0" y="0"/>
                </a:moveTo>
                <a:lnTo>
                  <a:pt x="278886" y="0"/>
                </a:lnTo>
                <a:lnTo>
                  <a:pt x="278886" y="278886"/>
                </a:lnTo>
                <a:lnTo>
                  <a:pt x="0" y="2788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4" name="Group 74"/>
          <p:cNvGrpSpPr/>
          <p:nvPr/>
        </p:nvGrpSpPr>
        <p:grpSpPr>
          <a:xfrm>
            <a:off x="16086990" y="8593947"/>
            <a:ext cx="1328705" cy="1328705"/>
            <a:chOff x="0" y="0"/>
            <a:chExt cx="812800" cy="812800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2582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TextBox 7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21872" tIns="21872" rIns="21872" bIns="21872" rtlCol="0" anchor="ctr"/>
            <a:lstStyle/>
            <a:p>
              <a:pPr algn="ctr">
                <a:lnSpc>
                  <a:spcPts val="2099"/>
                </a:lnSpc>
              </a:pPr>
              <a:endParaRPr/>
            </a:p>
          </p:txBody>
        </p:sp>
      </p:grpSp>
      <p:sp>
        <p:nvSpPr>
          <p:cNvPr id="77" name="Freeform 77"/>
          <p:cNvSpPr/>
          <p:nvPr/>
        </p:nvSpPr>
        <p:spPr>
          <a:xfrm>
            <a:off x="16371841" y="8872039"/>
            <a:ext cx="759004" cy="772523"/>
          </a:xfrm>
          <a:custGeom>
            <a:avLst/>
            <a:gdLst/>
            <a:ahLst/>
            <a:cxnLst/>
            <a:rect l="l" t="t" r="r" b="b"/>
            <a:pathLst>
              <a:path w="759004" h="772523">
                <a:moveTo>
                  <a:pt x="0" y="0"/>
                </a:moveTo>
                <a:lnTo>
                  <a:pt x="759003" y="0"/>
                </a:lnTo>
                <a:lnTo>
                  <a:pt x="759003" y="772522"/>
                </a:lnTo>
                <a:lnTo>
                  <a:pt x="0" y="77252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8" name="Freeform 78"/>
          <p:cNvSpPr/>
          <p:nvPr/>
        </p:nvSpPr>
        <p:spPr>
          <a:xfrm>
            <a:off x="14359567" y="506766"/>
            <a:ext cx="3694167" cy="1043868"/>
          </a:xfrm>
          <a:custGeom>
            <a:avLst/>
            <a:gdLst/>
            <a:ahLst/>
            <a:cxnLst/>
            <a:rect l="l" t="t" r="r" b="b"/>
            <a:pathLst>
              <a:path w="3694167" h="1043868">
                <a:moveTo>
                  <a:pt x="0" y="0"/>
                </a:moveTo>
                <a:lnTo>
                  <a:pt x="3694167" y="0"/>
                </a:lnTo>
                <a:lnTo>
                  <a:pt x="3694167" y="1043868"/>
                </a:lnTo>
                <a:lnTo>
                  <a:pt x="0" y="10438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50809" y="-321663"/>
            <a:ext cx="7386383" cy="2830010"/>
            <a:chOff x="0" y="0"/>
            <a:chExt cx="1945385" cy="7453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45385" cy="745352"/>
            </a:xfrm>
            <a:custGeom>
              <a:avLst/>
              <a:gdLst/>
              <a:ahLst/>
              <a:cxnLst/>
              <a:rect l="l" t="t" r="r" b="b"/>
              <a:pathLst>
                <a:path w="1945385" h="745352">
                  <a:moveTo>
                    <a:pt x="0" y="0"/>
                  </a:moveTo>
                  <a:lnTo>
                    <a:pt x="1945385" y="0"/>
                  </a:lnTo>
                  <a:lnTo>
                    <a:pt x="1945385" y="745352"/>
                  </a:lnTo>
                  <a:lnTo>
                    <a:pt x="0" y="745352"/>
                  </a:lnTo>
                  <a:close/>
                </a:path>
              </a:pathLst>
            </a:custGeom>
            <a:solidFill>
              <a:srgbClr val="42582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945385" cy="7739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2854510"/>
            <a:ext cx="16230600" cy="7087013"/>
          </a:xfrm>
          <a:custGeom>
            <a:avLst/>
            <a:gdLst/>
            <a:ahLst/>
            <a:cxnLst/>
            <a:rect l="l" t="t" r="r" b="b"/>
            <a:pathLst>
              <a:path w="16230600" h="7087013">
                <a:moveTo>
                  <a:pt x="0" y="0"/>
                </a:moveTo>
                <a:lnTo>
                  <a:pt x="16230600" y="0"/>
                </a:lnTo>
                <a:lnTo>
                  <a:pt x="16230600" y="7087013"/>
                </a:lnTo>
                <a:lnTo>
                  <a:pt x="0" y="70870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5791569" y="295141"/>
            <a:ext cx="6704863" cy="1814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</a:pPr>
            <a:r>
              <a:rPr lang="en-US" sz="6999">
                <a:solidFill>
                  <a:srgbClr val="FFFFFF"/>
                </a:solidFill>
                <a:latin typeface="AU Passata 1"/>
                <a:ea typeface="AU Passata 1"/>
                <a:cs typeface="AU Passata 1"/>
                <a:sym typeface="AU Passata 1"/>
              </a:rPr>
              <a:t>Department management</a:t>
            </a:r>
          </a:p>
        </p:txBody>
      </p:sp>
      <p:sp>
        <p:nvSpPr>
          <p:cNvPr id="7" name="Freeform 7"/>
          <p:cNvSpPr/>
          <p:nvPr/>
        </p:nvSpPr>
        <p:spPr>
          <a:xfrm>
            <a:off x="596975" y="506766"/>
            <a:ext cx="3576376" cy="1043868"/>
          </a:xfrm>
          <a:custGeom>
            <a:avLst/>
            <a:gdLst/>
            <a:ahLst/>
            <a:cxnLst/>
            <a:rect l="l" t="t" r="r" b="b"/>
            <a:pathLst>
              <a:path w="3576376" h="1043868">
                <a:moveTo>
                  <a:pt x="0" y="0"/>
                </a:moveTo>
                <a:lnTo>
                  <a:pt x="3576376" y="0"/>
                </a:lnTo>
                <a:lnTo>
                  <a:pt x="3576376" y="1043868"/>
                </a:lnTo>
                <a:lnTo>
                  <a:pt x="0" y="10438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29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21247" y="1141092"/>
            <a:ext cx="5715078" cy="3807671"/>
          </a:xfrm>
          <a:custGeom>
            <a:avLst/>
            <a:gdLst/>
            <a:ahLst/>
            <a:cxnLst/>
            <a:rect l="l" t="t" r="r" b="b"/>
            <a:pathLst>
              <a:path w="5715078" h="3807671">
                <a:moveTo>
                  <a:pt x="0" y="0"/>
                </a:moveTo>
                <a:lnTo>
                  <a:pt x="5715078" y="0"/>
                </a:lnTo>
                <a:lnTo>
                  <a:pt x="5715078" y="3807671"/>
                </a:lnTo>
                <a:lnTo>
                  <a:pt x="0" y="38076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" b="-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875914" y="1141092"/>
            <a:ext cx="5715078" cy="3807671"/>
          </a:xfrm>
          <a:custGeom>
            <a:avLst/>
            <a:gdLst/>
            <a:ahLst/>
            <a:cxnLst/>
            <a:rect l="l" t="t" r="r" b="b"/>
            <a:pathLst>
              <a:path w="5715078" h="3807671">
                <a:moveTo>
                  <a:pt x="0" y="0"/>
                </a:moveTo>
                <a:lnTo>
                  <a:pt x="5715079" y="0"/>
                </a:lnTo>
                <a:lnTo>
                  <a:pt x="5715079" y="3807671"/>
                </a:lnTo>
                <a:lnTo>
                  <a:pt x="0" y="38076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23" r="-62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721247" y="5334155"/>
            <a:ext cx="5715078" cy="3807671"/>
          </a:xfrm>
          <a:custGeom>
            <a:avLst/>
            <a:gdLst/>
            <a:ahLst/>
            <a:cxnLst/>
            <a:rect l="l" t="t" r="r" b="b"/>
            <a:pathLst>
              <a:path w="5715078" h="3807671">
                <a:moveTo>
                  <a:pt x="0" y="0"/>
                </a:moveTo>
                <a:lnTo>
                  <a:pt x="5715078" y="0"/>
                </a:lnTo>
                <a:lnTo>
                  <a:pt x="5715078" y="3807671"/>
                </a:lnTo>
                <a:lnTo>
                  <a:pt x="0" y="38076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216" b="-62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6947684" y="4070833"/>
            <a:ext cx="4488641" cy="878396"/>
            <a:chOff x="0" y="0"/>
            <a:chExt cx="5984855" cy="1171195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5984855" cy="1171195"/>
              <a:chOff x="0" y="0"/>
              <a:chExt cx="1076372" cy="21063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076372" cy="210639"/>
              </a:xfrm>
              <a:custGeom>
                <a:avLst/>
                <a:gdLst/>
                <a:ahLst/>
                <a:cxnLst/>
                <a:rect l="l" t="t" r="r" b="b"/>
                <a:pathLst>
                  <a:path w="1076372" h="210639">
                    <a:moveTo>
                      <a:pt x="0" y="0"/>
                    </a:moveTo>
                    <a:lnTo>
                      <a:pt x="1076372" y="0"/>
                    </a:lnTo>
                    <a:lnTo>
                      <a:pt x="1076372" y="210639"/>
                    </a:lnTo>
                    <a:lnTo>
                      <a:pt x="0" y="210639"/>
                    </a:lnTo>
                    <a:close/>
                  </a:path>
                </a:pathLst>
              </a:custGeom>
              <a:solidFill>
                <a:srgbClr val="42582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1076372" cy="2487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99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0" y="232042"/>
              <a:ext cx="5984855" cy="6309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44"/>
                </a:lnSpc>
                <a:spcBef>
                  <a:spcPct val="0"/>
                </a:spcBef>
              </a:pPr>
              <a:r>
                <a:rPr lang="en-US" sz="2745">
                  <a:solidFill>
                    <a:srgbClr val="FFFFFF"/>
                  </a:solidFill>
                  <a:latin typeface="AU Passata 1"/>
                  <a:ea typeface="AU Passata 1"/>
                  <a:cs typeface="AU Passata 1"/>
                  <a:sym typeface="AU Passata 1"/>
                </a:rPr>
                <a:t>  AU Viborg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0" y="4089747"/>
            <a:ext cx="5283097" cy="2107506"/>
            <a:chOff x="0" y="0"/>
            <a:chExt cx="1391433" cy="55506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91433" cy="555063"/>
            </a:xfrm>
            <a:custGeom>
              <a:avLst/>
              <a:gdLst/>
              <a:ahLst/>
              <a:cxnLst/>
              <a:rect l="l" t="t" r="r" b="b"/>
              <a:pathLst>
                <a:path w="1391433" h="555063">
                  <a:moveTo>
                    <a:pt x="0" y="0"/>
                  </a:moveTo>
                  <a:lnTo>
                    <a:pt x="1391433" y="0"/>
                  </a:lnTo>
                  <a:lnTo>
                    <a:pt x="1391433" y="555063"/>
                  </a:lnTo>
                  <a:lnTo>
                    <a:pt x="0" y="555063"/>
                  </a:lnTo>
                  <a:close/>
                </a:path>
              </a:pathLst>
            </a:custGeom>
            <a:solidFill>
              <a:srgbClr val="42582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1391433" cy="5836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1875914" y="5334155"/>
            <a:ext cx="5715078" cy="3807671"/>
          </a:xfrm>
          <a:custGeom>
            <a:avLst/>
            <a:gdLst/>
            <a:ahLst/>
            <a:cxnLst/>
            <a:rect l="l" t="t" r="r" b="b"/>
            <a:pathLst>
              <a:path w="5715078" h="3807671">
                <a:moveTo>
                  <a:pt x="0" y="0"/>
                </a:moveTo>
                <a:lnTo>
                  <a:pt x="5715079" y="0"/>
                </a:lnTo>
                <a:lnTo>
                  <a:pt x="5715079" y="3807671"/>
                </a:lnTo>
                <a:lnTo>
                  <a:pt x="0" y="38076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354" r="-935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6947684" y="8267979"/>
            <a:ext cx="4488641" cy="878396"/>
            <a:chOff x="0" y="0"/>
            <a:chExt cx="5984855" cy="1171195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5984855" cy="1171195"/>
              <a:chOff x="0" y="0"/>
              <a:chExt cx="1076372" cy="210639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076372" cy="210639"/>
              </a:xfrm>
              <a:custGeom>
                <a:avLst/>
                <a:gdLst/>
                <a:ahLst/>
                <a:cxnLst/>
                <a:rect l="l" t="t" r="r" b="b"/>
                <a:pathLst>
                  <a:path w="1076372" h="210639">
                    <a:moveTo>
                      <a:pt x="0" y="0"/>
                    </a:moveTo>
                    <a:lnTo>
                      <a:pt x="1076372" y="0"/>
                    </a:lnTo>
                    <a:lnTo>
                      <a:pt x="1076372" y="210639"/>
                    </a:lnTo>
                    <a:lnTo>
                      <a:pt x="0" y="210639"/>
                    </a:lnTo>
                    <a:close/>
                  </a:path>
                </a:pathLst>
              </a:custGeom>
              <a:solidFill>
                <a:srgbClr val="42582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1076372" cy="2487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99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0" y="232042"/>
              <a:ext cx="5984855" cy="6309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44"/>
                </a:lnSpc>
                <a:spcBef>
                  <a:spcPct val="0"/>
                </a:spcBef>
              </a:pPr>
              <a:r>
                <a:rPr lang="en-US" sz="2745">
                  <a:solidFill>
                    <a:srgbClr val="FFFFFF"/>
                  </a:solidFill>
                  <a:latin typeface="AU Passata 1"/>
                  <a:ea typeface="AU Passata 1"/>
                  <a:cs typeface="AU Passata 1"/>
                  <a:sym typeface="AU Passata 1"/>
                </a:rPr>
                <a:t>  Experimental station Askov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102351" y="8267979"/>
            <a:ext cx="4488641" cy="878396"/>
            <a:chOff x="0" y="0"/>
            <a:chExt cx="5984855" cy="1171195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5984855" cy="1171195"/>
              <a:chOff x="0" y="0"/>
              <a:chExt cx="1076372" cy="210639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76372" cy="210639"/>
              </a:xfrm>
              <a:custGeom>
                <a:avLst/>
                <a:gdLst/>
                <a:ahLst/>
                <a:cxnLst/>
                <a:rect l="l" t="t" r="r" b="b"/>
                <a:pathLst>
                  <a:path w="1076372" h="210639">
                    <a:moveTo>
                      <a:pt x="0" y="0"/>
                    </a:moveTo>
                    <a:lnTo>
                      <a:pt x="1076372" y="0"/>
                    </a:lnTo>
                    <a:lnTo>
                      <a:pt x="1076372" y="210639"/>
                    </a:lnTo>
                    <a:lnTo>
                      <a:pt x="0" y="210639"/>
                    </a:lnTo>
                    <a:close/>
                  </a:path>
                </a:pathLst>
              </a:custGeom>
              <a:solidFill>
                <a:srgbClr val="42582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1076372" cy="2487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99"/>
                  </a:lnSpc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0" y="232042"/>
              <a:ext cx="5984855" cy="6309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44"/>
                </a:lnSpc>
                <a:spcBef>
                  <a:spcPct val="0"/>
                </a:spcBef>
              </a:pPr>
              <a:r>
                <a:rPr lang="en-US" sz="2745">
                  <a:solidFill>
                    <a:srgbClr val="FFFFFF"/>
                  </a:solidFill>
                  <a:latin typeface="AU Passata 1"/>
                  <a:ea typeface="AU Passata 1"/>
                  <a:cs typeface="AU Passata 1"/>
                  <a:sym typeface="AU Passata 1"/>
                </a:rPr>
                <a:t>  AU Aarhus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3102351" y="4070833"/>
            <a:ext cx="4488641" cy="878396"/>
            <a:chOff x="0" y="0"/>
            <a:chExt cx="5984855" cy="1171195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5984855" cy="1171195"/>
              <a:chOff x="0" y="0"/>
              <a:chExt cx="1076372" cy="210639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076372" cy="210639"/>
              </a:xfrm>
              <a:custGeom>
                <a:avLst/>
                <a:gdLst/>
                <a:ahLst/>
                <a:cxnLst/>
                <a:rect l="l" t="t" r="r" b="b"/>
                <a:pathLst>
                  <a:path w="1076372" h="210639">
                    <a:moveTo>
                      <a:pt x="0" y="0"/>
                    </a:moveTo>
                    <a:lnTo>
                      <a:pt x="1076372" y="0"/>
                    </a:lnTo>
                    <a:lnTo>
                      <a:pt x="1076372" y="210639"/>
                    </a:lnTo>
                    <a:lnTo>
                      <a:pt x="0" y="210639"/>
                    </a:lnTo>
                    <a:close/>
                  </a:path>
                </a:pathLst>
              </a:custGeom>
              <a:solidFill>
                <a:srgbClr val="42582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1076372" cy="2487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99"/>
                  </a:lnSpc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0" y="232042"/>
              <a:ext cx="5984855" cy="6309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44"/>
                </a:lnSpc>
                <a:spcBef>
                  <a:spcPct val="0"/>
                </a:spcBef>
              </a:pPr>
              <a:r>
                <a:rPr lang="en-US" sz="2745">
                  <a:solidFill>
                    <a:srgbClr val="FFFFFF"/>
                  </a:solidFill>
                  <a:latin typeface="AU Passata 1"/>
                  <a:ea typeface="AU Passata 1"/>
                  <a:cs typeface="AU Passata 1"/>
                  <a:sym typeface="AU Passata 1"/>
                </a:rPr>
                <a:t>  AU Flakkebjerg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596975" y="4726623"/>
            <a:ext cx="4686122" cy="948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6999">
                <a:solidFill>
                  <a:srgbClr val="FFFFFF"/>
                </a:solidFill>
                <a:latin typeface="AU Passata 1"/>
                <a:ea typeface="AU Passata 1"/>
                <a:cs typeface="AU Passata 1"/>
                <a:sym typeface="AU Passata 1"/>
              </a:rPr>
              <a:t>Locations</a:t>
            </a:r>
          </a:p>
        </p:txBody>
      </p:sp>
      <p:sp>
        <p:nvSpPr>
          <p:cNvPr id="30" name="Freeform 30"/>
          <p:cNvSpPr/>
          <p:nvPr/>
        </p:nvSpPr>
        <p:spPr>
          <a:xfrm>
            <a:off x="596975" y="506766"/>
            <a:ext cx="3576376" cy="1043868"/>
          </a:xfrm>
          <a:custGeom>
            <a:avLst/>
            <a:gdLst/>
            <a:ahLst/>
            <a:cxnLst/>
            <a:rect l="l" t="t" r="r" b="b"/>
            <a:pathLst>
              <a:path w="3576376" h="1043868">
                <a:moveTo>
                  <a:pt x="0" y="0"/>
                </a:moveTo>
                <a:lnTo>
                  <a:pt x="3576376" y="0"/>
                </a:lnTo>
                <a:lnTo>
                  <a:pt x="3576376" y="1043868"/>
                </a:lnTo>
                <a:lnTo>
                  <a:pt x="0" y="10438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29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329" b="-118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2585573" y="3832341"/>
            <a:ext cx="5702427" cy="3018505"/>
            <a:chOff x="0" y="0"/>
            <a:chExt cx="1501874" cy="7949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01874" cy="794997"/>
            </a:xfrm>
            <a:custGeom>
              <a:avLst/>
              <a:gdLst/>
              <a:ahLst/>
              <a:cxnLst/>
              <a:rect l="l" t="t" r="r" b="b"/>
              <a:pathLst>
                <a:path w="1501874" h="794997">
                  <a:moveTo>
                    <a:pt x="0" y="0"/>
                  </a:moveTo>
                  <a:lnTo>
                    <a:pt x="1501874" y="0"/>
                  </a:lnTo>
                  <a:lnTo>
                    <a:pt x="1501874" y="794997"/>
                  </a:lnTo>
                  <a:lnTo>
                    <a:pt x="0" y="794997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1501874" cy="823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5174" y="983778"/>
            <a:ext cx="5167932" cy="2160180"/>
            <a:chOff x="0" y="0"/>
            <a:chExt cx="1743834" cy="72891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43834" cy="728917"/>
            </a:xfrm>
            <a:custGeom>
              <a:avLst/>
              <a:gdLst/>
              <a:ahLst/>
              <a:cxnLst/>
              <a:rect l="l" t="t" r="r" b="b"/>
              <a:pathLst>
                <a:path w="1743834" h="728917">
                  <a:moveTo>
                    <a:pt x="13483" y="0"/>
                  </a:moveTo>
                  <a:lnTo>
                    <a:pt x="1730351" y="0"/>
                  </a:lnTo>
                  <a:cubicBezTo>
                    <a:pt x="1733927" y="0"/>
                    <a:pt x="1737356" y="1420"/>
                    <a:pt x="1739885" y="3949"/>
                  </a:cubicBezTo>
                  <a:cubicBezTo>
                    <a:pt x="1742413" y="6477"/>
                    <a:pt x="1743834" y="9907"/>
                    <a:pt x="1743834" y="13483"/>
                  </a:cubicBezTo>
                  <a:lnTo>
                    <a:pt x="1743834" y="715435"/>
                  </a:lnTo>
                  <a:cubicBezTo>
                    <a:pt x="1743834" y="722881"/>
                    <a:pt x="1737797" y="728917"/>
                    <a:pt x="1730351" y="728917"/>
                  </a:cubicBezTo>
                  <a:lnTo>
                    <a:pt x="13483" y="728917"/>
                  </a:lnTo>
                  <a:cubicBezTo>
                    <a:pt x="9907" y="728917"/>
                    <a:pt x="6477" y="727497"/>
                    <a:pt x="3949" y="724968"/>
                  </a:cubicBezTo>
                  <a:cubicBezTo>
                    <a:pt x="1420" y="722440"/>
                    <a:pt x="0" y="719011"/>
                    <a:pt x="0" y="715435"/>
                  </a:cubicBezTo>
                  <a:lnTo>
                    <a:pt x="0" y="13483"/>
                  </a:lnTo>
                  <a:cubicBezTo>
                    <a:pt x="0" y="6036"/>
                    <a:pt x="6036" y="0"/>
                    <a:pt x="13483" y="0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743834" cy="7765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99060" y="3434785"/>
            <a:ext cx="5167932" cy="3219868"/>
            <a:chOff x="0" y="0"/>
            <a:chExt cx="1743834" cy="108649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43834" cy="1086491"/>
            </a:xfrm>
            <a:custGeom>
              <a:avLst/>
              <a:gdLst/>
              <a:ahLst/>
              <a:cxnLst/>
              <a:rect l="l" t="t" r="r" b="b"/>
              <a:pathLst>
                <a:path w="1743834" h="1086491">
                  <a:moveTo>
                    <a:pt x="13483" y="0"/>
                  </a:moveTo>
                  <a:lnTo>
                    <a:pt x="1730351" y="0"/>
                  </a:lnTo>
                  <a:cubicBezTo>
                    <a:pt x="1733927" y="0"/>
                    <a:pt x="1737356" y="1420"/>
                    <a:pt x="1739885" y="3949"/>
                  </a:cubicBezTo>
                  <a:cubicBezTo>
                    <a:pt x="1742413" y="6477"/>
                    <a:pt x="1743834" y="9907"/>
                    <a:pt x="1743834" y="13483"/>
                  </a:cubicBezTo>
                  <a:lnTo>
                    <a:pt x="1743834" y="1073009"/>
                  </a:lnTo>
                  <a:cubicBezTo>
                    <a:pt x="1743834" y="1080455"/>
                    <a:pt x="1737797" y="1086491"/>
                    <a:pt x="1730351" y="1086491"/>
                  </a:cubicBezTo>
                  <a:lnTo>
                    <a:pt x="13483" y="1086491"/>
                  </a:lnTo>
                  <a:cubicBezTo>
                    <a:pt x="9907" y="1086491"/>
                    <a:pt x="6477" y="1085071"/>
                    <a:pt x="3949" y="1082542"/>
                  </a:cubicBezTo>
                  <a:cubicBezTo>
                    <a:pt x="1420" y="1080014"/>
                    <a:pt x="0" y="1076585"/>
                    <a:pt x="0" y="1073009"/>
                  </a:cubicBezTo>
                  <a:lnTo>
                    <a:pt x="0" y="13483"/>
                  </a:lnTo>
                  <a:cubicBezTo>
                    <a:pt x="0" y="6036"/>
                    <a:pt x="6036" y="0"/>
                    <a:pt x="13483" y="0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743834" cy="11341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65174" y="6945480"/>
            <a:ext cx="5167932" cy="2459395"/>
            <a:chOff x="0" y="0"/>
            <a:chExt cx="1743834" cy="82988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43834" cy="829882"/>
            </a:xfrm>
            <a:custGeom>
              <a:avLst/>
              <a:gdLst/>
              <a:ahLst/>
              <a:cxnLst/>
              <a:rect l="l" t="t" r="r" b="b"/>
              <a:pathLst>
                <a:path w="1743834" h="829882">
                  <a:moveTo>
                    <a:pt x="13483" y="0"/>
                  </a:moveTo>
                  <a:lnTo>
                    <a:pt x="1730351" y="0"/>
                  </a:lnTo>
                  <a:cubicBezTo>
                    <a:pt x="1733927" y="0"/>
                    <a:pt x="1737356" y="1420"/>
                    <a:pt x="1739885" y="3949"/>
                  </a:cubicBezTo>
                  <a:cubicBezTo>
                    <a:pt x="1742413" y="6477"/>
                    <a:pt x="1743834" y="9907"/>
                    <a:pt x="1743834" y="13483"/>
                  </a:cubicBezTo>
                  <a:lnTo>
                    <a:pt x="1743834" y="816400"/>
                  </a:lnTo>
                  <a:cubicBezTo>
                    <a:pt x="1743834" y="819976"/>
                    <a:pt x="1742413" y="823405"/>
                    <a:pt x="1739885" y="825933"/>
                  </a:cubicBezTo>
                  <a:cubicBezTo>
                    <a:pt x="1737356" y="828462"/>
                    <a:pt x="1733927" y="829882"/>
                    <a:pt x="1730351" y="829882"/>
                  </a:cubicBezTo>
                  <a:lnTo>
                    <a:pt x="13483" y="829882"/>
                  </a:lnTo>
                  <a:cubicBezTo>
                    <a:pt x="6036" y="829882"/>
                    <a:pt x="0" y="823846"/>
                    <a:pt x="0" y="816400"/>
                  </a:cubicBezTo>
                  <a:lnTo>
                    <a:pt x="0" y="13483"/>
                  </a:lnTo>
                  <a:cubicBezTo>
                    <a:pt x="0" y="6036"/>
                    <a:pt x="6036" y="0"/>
                    <a:pt x="13483" y="0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743834" cy="8775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692316" y="2026723"/>
            <a:ext cx="5167932" cy="3017996"/>
            <a:chOff x="0" y="0"/>
            <a:chExt cx="1743834" cy="101837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43834" cy="1018373"/>
            </a:xfrm>
            <a:custGeom>
              <a:avLst/>
              <a:gdLst/>
              <a:ahLst/>
              <a:cxnLst/>
              <a:rect l="l" t="t" r="r" b="b"/>
              <a:pathLst>
                <a:path w="1743834" h="1018373">
                  <a:moveTo>
                    <a:pt x="13483" y="0"/>
                  </a:moveTo>
                  <a:lnTo>
                    <a:pt x="1730351" y="0"/>
                  </a:lnTo>
                  <a:cubicBezTo>
                    <a:pt x="1733927" y="0"/>
                    <a:pt x="1737356" y="1420"/>
                    <a:pt x="1739885" y="3949"/>
                  </a:cubicBezTo>
                  <a:cubicBezTo>
                    <a:pt x="1742413" y="6477"/>
                    <a:pt x="1743834" y="9907"/>
                    <a:pt x="1743834" y="13483"/>
                  </a:cubicBezTo>
                  <a:lnTo>
                    <a:pt x="1743834" y="1004891"/>
                  </a:lnTo>
                  <a:cubicBezTo>
                    <a:pt x="1743834" y="1012337"/>
                    <a:pt x="1737797" y="1018373"/>
                    <a:pt x="1730351" y="1018373"/>
                  </a:cubicBezTo>
                  <a:lnTo>
                    <a:pt x="13483" y="1018373"/>
                  </a:lnTo>
                  <a:cubicBezTo>
                    <a:pt x="6036" y="1018373"/>
                    <a:pt x="0" y="1012337"/>
                    <a:pt x="0" y="1004891"/>
                  </a:cubicBezTo>
                  <a:lnTo>
                    <a:pt x="0" y="13483"/>
                  </a:lnTo>
                  <a:cubicBezTo>
                    <a:pt x="0" y="6036"/>
                    <a:pt x="6036" y="0"/>
                    <a:pt x="13483" y="0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743834" cy="10659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692316" y="5553091"/>
            <a:ext cx="5167932" cy="2879082"/>
            <a:chOff x="0" y="0"/>
            <a:chExt cx="1743834" cy="97149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743834" cy="971499"/>
            </a:xfrm>
            <a:custGeom>
              <a:avLst/>
              <a:gdLst/>
              <a:ahLst/>
              <a:cxnLst/>
              <a:rect l="l" t="t" r="r" b="b"/>
              <a:pathLst>
                <a:path w="1743834" h="971499">
                  <a:moveTo>
                    <a:pt x="13483" y="0"/>
                  </a:moveTo>
                  <a:lnTo>
                    <a:pt x="1730351" y="0"/>
                  </a:lnTo>
                  <a:cubicBezTo>
                    <a:pt x="1733927" y="0"/>
                    <a:pt x="1737356" y="1420"/>
                    <a:pt x="1739885" y="3949"/>
                  </a:cubicBezTo>
                  <a:cubicBezTo>
                    <a:pt x="1742413" y="6477"/>
                    <a:pt x="1743834" y="9907"/>
                    <a:pt x="1743834" y="13483"/>
                  </a:cubicBezTo>
                  <a:lnTo>
                    <a:pt x="1743834" y="958016"/>
                  </a:lnTo>
                  <a:cubicBezTo>
                    <a:pt x="1743834" y="961592"/>
                    <a:pt x="1742413" y="965022"/>
                    <a:pt x="1739885" y="967550"/>
                  </a:cubicBezTo>
                  <a:cubicBezTo>
                    <a:pt x="1737356" y="970079"/>
                    <a:pt x="1733927" y="971499"/>
                    <a:pt x="1730351" y="971499"/>
                  </a:cubicBezTo>
                  <a:lnTo>
                    <a:pt x="13483" y="971499"/>
                  </a:lnTo>
                  <a:cubicBezTo>
                    <a:pt x="6036" y="971499"/>
                    <a:pt x="0" y="965463"/>
                    <a:pt x="0" y="958016"/>
                  </a:cubicBezTo>
                  <a:lnTo>
                    <a:pt x="0" y="13483"/>
                  </a:lnTo>
                  <a:cubicBezTo>
                    <a:pt x="0" y="6036"/>
                    <a:pt x="6036" y="0"/>
                    <a:pt x="13483" y="0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1743834" cy="1019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517313" y="2656230"/>
            <a:ext cx="2247122" cy="397556"/>
            <a:chOff x="0" y="0"/>
            <a:chExt cx="2996162" cy="530074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2996162" cy="530074"/>
              <a:chOff x="0" y="0"/>
              <a:chExt cx="591835" cy="104706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591835" cy="104706"/>
              </a:xfrm>
              <a:custGeom>
                <a:avLst/>
                <a:gdLst/>
                <a:ahLst/>
                <a:cxnLst/>
                <a:rect l="l" t="t" r="r" b="b"/>
                <a:pathLst>
                  <a:path w="591835" h="104706">
                    <a:moveTo>
                      <a:pt x="51679" y="0"/>
                    </a:moveTo>
                    <a:lnTo>
                      <a:pt x="540156" y="0"/>
                    </a:lnTo>
                    <a:cubicBezTo>
                      <a:pt x="568697" y="0"/>
                      <a:pt x="591835" y="23137"/>
                      <a:pt x="591835" y="51679"/>
                    </a:cubicBezTo>
                    <a:lnTo>
                      <a:pt x="591835" y="53027"/>
                    </a:lnTo>
                    <a:cubicBezTo>
                      <a:pt x="591835" y="81569"/>
                      <a:pt x="568697" y="104706"/>
                      <a:pt x="540156" y="104706"/>
                    </a:cubicBezTo>
                    <a:lnTo>
                      <a:pt x="51679" y="104706"/>
                    </a:lnTo>
                    <a:cubicBezTo>
                      <a:pt x="23137" y="104706"/>
                      <a:pt x="0" y="81569"/>
                      <a:pt x="0" y="53027"/>
                    </a:cubicBezTo>
                    <a:lnTo>
                      <a:pt x="0" y="51679"/>
                    </a:lnTo>
                    <a:cubicBezTo>
                      <a:pt x="0" y="23137"/>
                      <a:pt x="23137" y="0"/>
                      <a:pt x="51679" y="0"/>
                    </a:cubicBezTo>
                    <a:close/>
                  </a:path>
                </a:pathLst>
              </a:custGeom>
              <a:solidFill>
                <a:srgbClr val="42582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47625"/>
                <a:ext cx="591835" cy="1523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r>
                  <a:rPr lang="en-US" sz="1500">
                    <a:solidFill>
                      <a:srgbClr val="FFFFFF"/>
                    </a:solidFill>
                    <a:latin typeface="AU Passata 2"/>
                    <a:ea typeface="AU Passata 2"/>
                    <a:cs typeface="AU Passata 2"/>
                    <a:sym typeface="AU Passata 2"/>
                  </a:rPr>
                  <a:t>  AGRO Flakkebjerg</a:t>
                </a:r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146528" y="90416"/>
              <a:ext cx="239667" cy="349242"/>
            </a:xfrm>
            <a:custGeom>
              <a:avLst/>
              <a:gdLst/>
              <a:ahLst/>
              <a:cxnLst/>
              <a:rect l="l" t="t" r="r" b="b"/>
              <a:pathLst>
                <a:path w="239667" h="349242">
                  <a:moveTo>
                    <a:pt x="0" y="0"/>
                  </a:moveTo>
                  <a:lnTo>
                    <a:pt x="239667" y="0"/>
                  </a:lnTo>
                  <a:lnTo>
                    <a:pt x="239667" y="349242"/>
                  </a:lnTo>
                  <a:lnTo>
                    <a:pt x="0" y="349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940948" y="3622605"/>
            <a:ext cx="4789775" cy="2746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1"/>
              </a:lnSpc>
            </a:pPr>
            <a:r>
              <a:rPr lang="en-US" sz="1951">
                <a:solidFill>
                  <a:srgbClr val="000D40"/>
                </a:solidFill>
                <a:latin typeface="AU Passata 2"/>
                <a:ea typeface="AU Passata 2"/>
                <a:cs typeface="AU Passata 2"/>
                <a:sym typeface="AU Passata 2"/>
              </a:rPr>
              <a:t>Crop Health: CROP</a:t>
            </a:r>
          </a:p>
          <a:p>
            <a:pPr marL="334926" lvl="1" indent="-167463" algn="l">
              <a:lnSpc>
                <a:spcPts val="2171"/>
              </a:lnSpc>
              <a:buFont typeface="Arial"/>
              <a:buChar char="•"/>
            </a:pPr>
            <a:r>
              <a:rPr lang="en-US" sz="1551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Seed science and technology</a:t>
            </a:r>
          </a:p>
          <a:p>
            <a:pPr marL="334926" lvl="1" indent="-167463" algn="l">
              <a:lnSpc>
                <a:spcPts val="2171"/>
              </a:lnSpc>
              <a:buFont typeface="Arial"/>
              <a:buChar char="•"/>
            </a:pPr>
            <a:r>
              <a:rPr lang="en-US" sz="1551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Herbology and application technique</a:t>
            </a:r>
          </a:p>
          <a:p>
            <a:pPr marL="334926" lvl="1" indent="-167463" algn="l">
              <a:lnSpc>
                <a:spcPts val="2171"/>
              </a:lnSpc>
              <a:buFont typeface="Arial"/>
              <a:buChar char="•"/>
            </a:pPr>
            <a:r>
              <a:rPr lang="en-US" sz="1551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Pesticide resistance</a:t>
            </a:r>
          </a:p>
          <a:p>
            <a:pPr marL="334926" lvl="1" indent="-167463" algn="l">
              <a:lnSpc>
                <a:spcPts val="2171"/>
              </a:lnSpc>
              <a:buFont typeface="Arial"/>
              <a:buChar char="•"/>
            </a:pPr>
            <a:r>
              <a:rPr lang="en-US" sz="1551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Disease and pest management</a:t>
            </a:r>
          </a:p>
          <a:p>
            <a:pPr marL="334926" lvl="1" indent="-167463" algn="l">
              <a:lnSpc>
                <a:spcPts val="2171"/>
              </a:lnSpc>
              <a:buFont typeface="Arial"/>
              <a:buChar char="•"/>
            </a:pPr>
            <a:r>
              <a:rPr lang="en-US" sz="1551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Natural product chemistry and environmental</a:t>
            </a:r>
          </a:p>
          <a:p>
            <a:pPr marL="334926" lvl="1" indent="-167463" algn="l">
              <a:lnSpc>
                <a:spcPts val="2171"/>
              </a:lnSpc>
              <a:buFont typeface="Arial"/>
              <a:buChar char="•"/>
            </a:pPr>
            <a:r>
              <a:rPr lang="en-US" sz="1551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chemistry</a:t>
            </a:r>
          </a:p>
          <a:p>
            <a:pPr marL="334926" lvl="1" indent="-167463" algn="l">
              <a:lnSpc>
                <a:spcPts val="2171"/>
              </a:lnSpc>
              <a:buFont typeface="Arial"/>
              <a:buChar char="•"/>
            </a:pPr>
            <a:r>
              <a:rPr lang="en-US" sz="1551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Phytobiome studies</a:t>
            </a:r>
          </a:p>
          <a:p>
            <a:pPr marL="334926" lvl="1" indent="-167463" algn="l">
              <a:lnSpc>
                <a:spcPts val="2171"/>
              </a:lnSpc>
              <a:buFont typeface="Arial"/>
              <a:buChar char="•"/>
            </a:pPr>
            <a:r>
              <a:rPr lang="en-US" sz="1551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Ecosystem services</a:t>
            </a:r>
          </a:p>
          <a:p>
            <a:pPr marL="334926" lvl="1" indent="-167463" algn="l">
              <a:lnSpc>
                <a:spcPts val="2171"/>
              </a:lnSpc>
              <a:buFont typeface="Arial"/>
              <a:buChar char="•"/>
            </a:pPr>
            <a:r>
              <a:rPr lang="en-US" sz="1551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GMO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3517313" y="6170169"/>
            <a:ext cx="2247122" cy="397556"/>
            <a:chOff x="0" y="0"/>
            <a:chExt cx="2996162" cy="530074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2996162" cy="530074"/>
              <a:chOff x="0" y="0"/>
              <a:chExt cx="591835" cy="104706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591835" cy="104706"/>
              </a:xfrm>
              <a:custGeom>
                <a:avLst/>
                <a:gdLst/>
                <a:ahLst/>
                <a:cxnLst/>
                <a:rect l="l" t="t" r="r" b="b"/>
                <a:pathLst>
                  <a:path w="591835" h="104706">
                    <a:moveTo>
                      <a:pt x="51679" y="0"/>
                    </a:moveTo>
                    <a:lnTo>
                      <a:pt x="540156" y="0"/>
                    </a:lnTo>
                    <a:cubicBezTo>
                      <a:pt x="568697" y="0"/>
                      <a:pt x="591835" y="23137"/>
                      <a:pt x="591835" y="51679"/>
                    </a:cubicBezTo>
                    <a:lnTo>
                      <a:pt x="591835" y="53027"/>
                    </a:lnTo>
                    <a:cubicBezTo>
                      <a:pt x="591835" y="81569"/>
                      <a:pt x="568697" y="104706"/>
                      <a:pt x="540156" y="104706"/>
                    </a:cubicBezTo>
                    <a:lnTo>
                      <a:pt x="51679" y="104706"/>
                    </a:lnTo>
                    <a:cubicBezTo>
                      <a:pt x="23137" y="104706"/>
                      <a:pt x="0" y="81569"/>
                      <a:pt x="0" y="53027"/>
                    </a:cubicBezTo>
                    <a:lnTo>
                      <a:pt x="0" y="51679"/>
                    </a:lnTo>
                    <a:cubicBezTo>
                      <a:pt x="0" y="23137"/>
                      <a:pt x="23137" y="0"/>
                      <a:pt x="51679" y="0"/>
                    </a:cubicBezTo>
                    <a:close/>
                  </a:path>
                </a:pathLst>
              </a:custGeom>
              <a:solidFill>
                <a:srgbClr val="42582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47625"/>
                <a:ext cx="591835" cy="1523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r>
                  <a:rPr lang="en-US" sz="1500">
                    <a:solidFill>
                      <a:srgbClr val="FFFFFF"/>
                    </a:solidFill>
                    <a:latin typeface="AU Passata 2"/>
                    <a:ea typeface="AU Passata 2"/>
                    <a:cs typeface="AU Passata 2"/>
                    <a:sym typeface="AU Passata 2"/>
                  </a:rPr>
                  <a:t>  AGRO Flakkebjerg</a:t>
                </a:r>
              </a:p>
            </p:txBody>
          </p:sp>
        </p:grpSp>
        <p:sp>
          <p:nvSpPr>
            <p:cNvPr id="31" name="Freeform 31"/>
            <p:cNvSpPr/>
            <p:nvPr/>
          </p:nvSpPr>
          <p:spPr>
            <a:xfrm>
              <a:off x="146528" y="90416"/>
              <a:ext cx="239667" cy="349242"/>
            </a:xfrm>
            <a:custGeom>
              <a:avLst/>
              <a:gdLst/>
              <a:ahLst/>
              <a:cxnLst/>
              <a:rect l="l" t="t" r="r" b="b"/>
              <a:pathLst>
                <a:path w="239667" h="349242">
                  <a:moveTo>
                    <a:pt x="0" y="0"/>
                  </a:moveTo>
                  <a:lnTo>
                    <a:pt x="239667" y="0"/>
                  </a:lnTo>
                  <a:lnTo>
                    <a:pt x="239667" y="349242"/>
                  </a:lnTo>
                  <a:lnTo>
                    <a:pt x="0" y="349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3483602" y="8875077"/>
            <a:ext cx="2247122" cy="397556"/>
            <a:chOff x="0" y="0"/>
            <a:chExt cx="2996162" cy="530074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2996162" cy="530074"/>
              <a:chOff x="0" y="0"/>
              <a:chExt cx="591835" cy="104706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591835" cy="104706"/>
              </a:xfrm>
              <a:custGeom>
                <a:avLst/>
                <a:gdLst/>
                <a:ahLst/>
                <a:cxnLst/>
                <a:rect l="l" t="t" r="r" b="b"/>
                <a:pathLst>
                  <a:path w="591835" h="104706">
                    <a:moveTo>
                      <a:pt x="51679" y="0"/>
                    </a:moveTo>
                    <a:lnTo>
                      <a:pt x="540156" y="0"/>
                    </a:lnTo>
                    <a:cubicBezTo>
                      <a:pt x="568697" y="0"/>
                      <a:pt x="591835" y="23137"/>
                      <a:pt x="591835" y="51679"/>
                    </a:cubicBezTo>
                    <a:lnTo>
                      <a:pt x="591835" y="53027"/>
                    </a:lnTo>
                    <a:cubicBezTo>
                      <a:pt x="591835" y="81569"/>
                      <a:pt x="568697" y="104706"/>
                      <a:pt x="540156" y="104706"/>
                    </a:cubicBezTo>
                    <a:lnTo>
                      <a:pt x="51679" y="104706"/>
                    </a:lnTo>
                    <a:cubicBezTo>
                      <a:pt x="23137" y="104706"/>
                      <a:pt x="0" y="81569"/>
                      <a:pt x="0" y="53027"/>
                    </a:cubicBezTo>
                    <a:lnTo>
                      <a:pt x="0" y="51679"/>
                    </a:lnTo>
                    <a:cubicBezTo>
                      <a:pt x="0" y="23137"/>
                      <a:pt x="23137" y="0"/>
                      <a:pt x="51679" y="0"/>
                    </a:cubicBezTo>
                    <a:close/>
                  </a:path>
                </a:pathLst>
              </a:custGeom>
              <a:solidFill>
                <a:srgbClr val="42582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47625"/>
                <a:ext cx="591835" cy="1523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r>
                  <a:rPr lang="en-US" sz="1500">
                    <a:solidFill>
                      <a:srgbClr val="FFFFFF"/>
                    </a:solidFill>
                    <a:latin typeface="AU Passata 2"/>
                    <a:ea typeface="AU Passata 2"/>
                    <a:cs typeface="AU Passata 2"/>
                    <a:sym typeface="AU Passata 2"/>
                  </a:rPr>
                  <a:t>  AGRO Flakkebjerg</a:t>
                </a:r>
              </a:p>
            </p:txBody>
          </p:sp>
        </p:grpSp>
        <p:sp>
          <p:nvSpPr>
            <p:cNvPr id="36" name="Freeform 36"/>
            <p:cNvSpPr/>
            <p:nvPr/>
          </p:nvSpPr>
          <p:spPr>
            <a:xfrm>
              <a:off x="146528" y="90416"/>
              <a:ext cx="239667" cy="349242"/>
            </a:xfrm>
            <a:custGeom>
              <a:avLst/>
              <a:gdLst/>
              <a:ahLst/>
              <a:cxnLst/>
              <a:rect l="l" t="t" r="r" b="b"/>
              <a:pathLst>
                <a:path w="239667" h="349242">
                  <a:moveTo>
                    <a:pt x="0" y="0"/>
                  </a:moveTo>
                  <a:lnTo>
                    <a:pt x="239667" y="0"/>
                  </a:lnTo>
                  <a:lnTo>
                    <a:pt x="239667" y="349242"/>
                  </a:lnTo>
                  <a:lnTo>
                    <a:pt x="0" y="349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444456" y="3939253"/>
            <a:ext cx="2247122" cy="397556"/>
            <a:chOff x="0" y="0"/>
            <a:chExt cx="2996162" cy="530074"/>
          </a:xfrm>
        </p:grpSpPr>
        <p:grpSp>
          <p:nvGrpSpPr>
            <p:cNvPr id="38" name="Group 38"/>
            <p:cNvGrpSpPr/>
            <p:nvPr/>
          </p:nvGrpSpPr>
          <p:grpSpPr>
            <a:xfrm>
              <a:off x="0" y="0"/>
              <a:ext cx="2996162" cy="530074"/>
              <a:chOff x="0" y="0"/>
              <a:chExt cx="591835" cy="104706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591835" cy="104706"/>
              </a:xfrm>
              <a:custGeom>
                <a:avLst/>
                <a:gdLst/>
                <a:ahLst/>
                <a:cxnLst/>
                <a:rect l="l" t="t" r="r" b="b"/>
                <a:pathLst>
                  <a:path w="591835" h="104706">
                    <a:moveTo>
                      <a:pt x="51679" y="0"/>
                    </a:moveTo>
                    <a:lnTo>
                      <a:pt x="540156" y="0"/>
                    </a:lnTo>
                    <a:cubicBezTo>
                      <a:pt x="568697" y="0"/>
                      <a:pt x="591835" y="23137"/>
                      <a:pt x="591835" y="51679"/>
                    </a:cubicBezTo>
                    <a:lnTo>
                      <a:pt x="591835" y="53027"/>
                    </a:lnTo>
                    <a:cubicBezTo>
                      <a:pt x="591835" y="81569"/>
                      <a:pt x="568697" y="104706"/>
                      <a:pt x="540156" y="104706"/>
                    </a:cubicBezTo>
                    <a:lnTo>
                      <a:pt x="51679" y="104706"/>
                    </a:lnTo>
                    <a:cubicBezTo>
                      <a:pt x="23137" y="104706"/>
                      <a:pt x="0" y="81569"/>
                      <a:pt x="0" y="53027"/>
                    </a:cubicBezTo>
                    <a:lnTo>
                      <a:pt x="0" y="51679"/>
                    </a:lnTo>
                    <a:cubicBezTo>
                      <a:pt x="0" y="23137"/>
                      <a:pt x="23137" y="0"/>
                      <a:pt x="51679" y="0"/>
                    </a:cubicBezTo>
                    <a:close/>
                  </a:path>
                </a:pathLst>
              </a:custGeom>
              <a:solidFill>
                <a:srgbClr val="42582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TextBox 40"/>
              <p:cNvSpPr txBox="1"/>
              <p:nvPr/>
            </p:nvSpPr>
            <p:spPr>
              <a:xfrm>
                <a:off x="0" y="-47625"/>
                <a:ext cx="591835" cy="1523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r>
                  <a:rPr lang="en-US" sz="1500">
                    <a:solidFill>
                      <a:srgbClr val="FFFFFF"/>
                    </a:solidFill>
                    <a:latin typeface="AU Passata 2"/>
                    <a:ea typeface="AU Passata 2"/>
                    <a:cs typeface="AU Passata 2"/>
                    <a:sym typeface="AU Passata 2"/>
                  </a:rPr>
                  <a:t>  AGRO Flakkebjerg</a:t>
                </a:r>
              </a:p>
            </p:txBody>
          </p:sp>
        </p:grpSp>
        <p:sp>
          <p:nvSpPr>
            <p:cNvPr id="41" name="Freeform 41"/>
            <p:cNvSpPr/>
            <p:nvPr/>
          </p:nvSpPr>
          <p:spPr>
            <a:xfrm>
              <a:off x="146528" y="90416"/>
              <a:ext cx="239667" cy="349242"/>
            </a:xfrm>
            <a:custGeom>
              <a:avLst/>
              <a:gdLst/>
              <a:ahLst/>
              <a:cxnLst/>
              <a:rect l="l" t="t" r="r" b="b"/>
              <a:pathLst>
                <a:path w="239667" h="349242">
                  <a:moveTo>
                    <a:pt x="0" y="0"/>
                  </a:moveTo>
                  <a:lnTo>
                    <a:pt x="239667" y="0"/>
                  </a:lnTo>
                  <a:lnTo>
                    <a:pt x="239667" y="349242"/>
                  </a:lnTo>
                  <a:lnTo>
                    <a:pt x="0" y="349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9444456" y="4477730"/>
            <a:ext cx="2247122" cy="397556"/>
            <a:chOff x="0" y="0"/>
            <a:chExt cx="2996162" cy="530074"/>
          </a:xfrm>
        </p:grpSpPr>
        <p:grpSp>
          <p:nvGrpSpPr>
            <p:cNvPr id="43" name="Group 43"/>
            <p:cNvGrpSpPr/>
            <p:nvPr/>
          </p:nvGrpSpPr>
          <p:grpSpPr>
            <a:xfrm>
              <a:off x="0" y="0"/>
              <a:ext cx="2996162" cy="530074"/>
              <a:chOff x="0" y="0"/>
              <a:chExt cx="591835" cy="104706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591835" cy="104706"/>
              </a:xfrm>
              <a:custGeom>
                <a:avLst/>
                <a:gdLst/>
                <a:ahLst/>
                <a:cxnLst/>
                <a:rect l="l" t="t" r="r" b="b"/>
                <a:pathLst>
                  <a:path w="591835" h="104706">
                    <a:moveTo>
                      <a:pt x="51679" y="0"/>
                    </a:moveTo>
                    <a:lnTo>
                      <a:pt x="540156" y="0"/>
                    </a:lnTo>
                    <a:cubicBezTo>
                      <a:pt x="568697" y="0"/>
                      <a:pt x="591835" y="23137"/>
                      <a:pt x="591835" y="51679"/>
                    </a:cubicBezTo>
                    <a:lnTo>
                      <a:pt x="591835" y="53027"/>
                    </a:lnTo>
                    <a:cubicBezTo>
                      <a:pt x="591835" y="81569"/>
                      <a:pt x="568697" y="104706"/>
                      <a:pt x="540156" y="104706"/>
                    </a:cubicBezTo>
                    <a:lnTo>
                      <a:pt x="51679" y="104706"/>
                    </a:lnTo>
                    <a:cubicBezTo>
                      <a:pt x="23137" y="104706"/>
                      <a:pt x="0" y="81569"/>
                      <a:pt x="0" y="53027"/>
                    </a:cubicBezTo>
                    <a:lnTo>
                      <a:pt x="0" y="51679"/>
                    </a:lnTo>
                    <a:cubicBezTo>
                      <a:pt x="0" y="23137"/>
                      <a:pt x="23137" y="0"/>
                      <a:pt x="51679" y="0"/>
                    </a:cubicBezTo>
                    <a:close/>
                  </a:path>
                </a:pathLst>
              </a:custGeom>
              <a:solidFill>
                <a:srgbClr val="42582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0" y="-47625"/>
                <a:ext cx="591835" cy="1523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r>
                  <a:rPr lang="en-US" sz="1500">
                    <a:solidFill>
                      <a:srgbClr val="FFFFFF"/>
                    </a:solidFill>
                    <a:latin typeface="AU Passata 2"/>
                    <a:ea typeface="AU Passata 2"/>
                    <a:cs typeface="AU Passata 2"/>
                    <a:sym typeface="AU Passata 2"/>
                  </a:rPr>
                  <a:t>  AGRO Aarhus</a:t>
                </a:r>
              </a:p>
            </p:txBody>
          </p:sp>
        </p:grpSp>
        <p:sp>
          <p:nvSpPr>
            <p:cNvPr id="46" name="Freeform 46"/>
            <p:cNvSpPr/>
            <p:nvPr/>
          </p:nvSpPr>
          <p:spPr>
            <a:xfrm>
              <a:off x="146528" y="90416"/>
              <a:ext cx="239667" cy="349242"/>
            </a:xfrm>
            <a:custGeom>
              <a:avLst/>
              <a:gdLst/>
              <a:ahLst/>
              <a:cxnLst/>
              <a:rect l="l" t="t" r="r" b="b"/>
              <a:pathLst>
                <a:path w="239667" h="349242">
                  <a:moveTo>
                    <a:pt x="0" y="0"/>
                  </a:moveTo>
                  <a:lnTo>
                    <a:pt x="239667" y="0"/>
                  </a:lnTo>
                  <a:lnTo>
                    <a:pt x="239667" y="349242"/>
                  </a:lnTo>
                  <a:lnTo>
                    <a:pt x="0" y="349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9444456" y="7919304"/>
            <a:ext cx="2247122" cy="397556"/>
            <a:chOff x="0" y="0"/>
            <a:chExt cx="2996162" cy="530074"/>
          </a:xfrm>
        </p:grpSpPr>
        <p:grpSp>
          <p:nvGrpSpPr>
            <p:cNvPr id="48" name="Group 48"/>
            <p:cNvGrpSpPr/>
            <p:nvPr/>
          </p:nvGrpSpPr>
          <p:grpSpPr>
            <a:xfrm>
              <a:off x="0" y="0"/>
              <a:ext cx="2996162" cy="530074"/>
              <a:chOff x="0" y="0"/>
              <a:chExt cx="591835" cy="104706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591835" cy="104706"/>
              </a:xfrm>
              <a:custGeom>
                <a:avLst/>
                <a:gdLst/>
                <a:ahLst/>
                <a:cxnLst/>
                <a:rect l="l" t="t" r="r" b="b"/>
                <a:pathLst>
                  <a:path w="591835" h="104706">
                    <a:moveTo>
                      <a:pt x="51679" y="0"/>
                    </a:moveTo>
                    <a:lnTo>
                      <a:pt x="540156" y="0"/>
                    </a:lnTo>
                    <a:cubicBezTo>
                      <a:pt x="568697" y="0"/>
                      <a:pt x="591835" y="23137"/>
                      <a:pt x="591835" y="51679"/>
                    </a:cubicBezTo>
                    <a:lnTo>
                      <a:pt x="591835" y="53027"/>
                    </a:lnTo>
                    <a:cubicBezTo>
                      <a:pt x="591835" y="81569"/>
                      <a:pt x="568697" y="104706"/>
                      <a:pt x="540156" y="104706"/>
                    </a:cubicBezTo>
                    <a:lnTo>
                      <a:pt x="51679" y="104706"/>
                    </a:lnTo>
                    <a:cubicBezTo>
                      <a:pt x="23137" y="104706"/>
                      <a:pt x="0" y="81569"/>
                      <a:pt x="0" y="53027"/>
                    </a:cubicBezTo>
                    <a:lnTo>
                      <a:pt x="0" y="51679"/>
                    </a:lnTo>
                    <a:cubicBezTo>
                      <a:pt x="0" y="23137"/>
                      <a:pt x="23137" y="0"/>
                      <a:pt x="51679" y="0"/>
                    </a:cubicBezTo>
                    <a:close/>
                  </a:path>
                </a:pathLst>
              </a:custGeom>
              <a:solidFill>
                <a:srgbClr val="42582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TextBox 50"/>
              <p:cNvSpPr txBox="1"/>
              <p:nvPr/>
            </p:nvSpPr>
            <p:spPr>
              <a:xfrm>
                <a:off x="0" y="-47625"/>
                <a:ext cx="591835" cy="1523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r>
                  <a:rPr lang="en-US" sz="1500">
                    <a:solidFill>
                      <a:srgbClr val="FFFFFF"/>
                    </a:solidFill>
                    <a:latin typeface="AU Passata 2"/>
                    <a:ea typeface="AU Passata 2"/>
                    <a:cs typeface="AU Passata 2"/>
                    <a:sym typeface="AU Passata 2"/>
                  </a:rPr>
                  <a:t>  AGRO Aarhus</a:t>
                </a:r>
              </a:p>
            </p:txBody>
          </p:sp>
        </p:grpSp>
        <p:sp>
          <p:nvSpPr>
            <p:cNvPr id="51" name="Freeform 51"/>
            <p:cNvSpPr/>
            <p:nvPr/>
          </p:nvSpPr>
          <p:spPr>
            <a:xfrm>
              <a:off x="146528" y="90416"/>
              <a:ext cx="239667" cy="349242"/>
            </a:xfrm>
            <a:custGeom>
              <a:avLst/>
              <a:gdLst/>
              <a:ahLst/>
              <a:cxnLst/>
              <a:rect l="l" t="t" r="r" b="b"/>
              <a:pathLst>
                <a:path w="239667" h="349242">
                  <a:moveTo>
                    <a:pt x="0" y="0"/>
                  </a:moveTo>
                  <a:lnTo>
                    <a:pt x="239667" y="0"/>
                  </a:lnTo>
                  <a:lnTo>
                    <a:pt x="239667" y="349242"/>
                  </a:lnTo>
                  <a:lnTo>
                    <a:pt x="0" y="349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16315024" y="8432173"/>
            <a:ext cx="1407949" cy="1407949"/>
            <a:chOff x="0" y="0"/>
            <a:chExt cx="812800" cy="81280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EF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21872" tIns="21872" rIns="21872" bIns="21872" rtlCol="0" anchor="ctr"/>
            <a:lstStyle/>
            <a:p>
              <a:pPr algn="ctr">
                <a:lnSpc>
                  <a:spcPts val="2099"/>
                </a:lnSpc>
              </a:pPr>
              <a:endParaRPr/>
            </a:p>
          </p:txBody>
        </p:sp>
      </p:grpSp>
      <p:sp>
        <p:nvSpPr>
          <p:cNvPr id="55" name="Freeform 55"/>
          <p:cNvSpPr/>
          <p:nvPr/>
        </p:nvSpPr>
        <p:spPr>
          <a:xfrm>
            <a:off x="16750571" y="8744996"/>
            <a:ext cx="536856" cy="782303"/>
          </a:xfrm>
          <a:custGeom>
            <a:avLst/>
            <a:gdLst/>
            <a:ahLst/>
            <a:cxnLst/>
            <a:rect l="l" t="t" r="r" b="b"/>
            <a:pathLst>
              <a:path w="536856" h="782303">
                <a:moveTo>
                  <a:pt x="0" y="0"/>
                </a:moveTo>
                <a:lnTo>
                  <a:pt x="536855" y="0"/>
                </a:lnTo>
                <a:lnTo>
                  <a:pt x="536855" y="782303"/>
                </a:lnTo>
                <a:lnTo>
                  <a:pt x="0" y="78230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6" name="Freeform 56"/>
          <p:cNvSpPr/>
          <p:nvPr/>
        </p:nvSpPr>
        <p:spPr>
          <a:xfrm>
            <a:off x="14083229" y="558691"/>
            <a:ext cx="3850317" cy="940018"/>
          </a:xfrm>
          <a:custGeom>
            <a:avLst/>
            <a:gdLst/>
            <a:ahLst/>
            <a:cxnLst/>
            <a:rect l="l" t="t" r="r" b="b"/>
            <a:pathLst>
              <a:path w="3850317" h="940018">
                <a:moveTo>
                  <a:pt x="0" y="0"/>
                </a:moveTo>
                <a:lnTo>
                  <a:pt x="3850316" y="0"/>
                </a:lnTo>
                <a:lnTo>
                  <a:pt x="3850316" y="940018"/>
                </a:lnTo>
                <a:lnTo>
                  <a:pt x="0" y="9400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44275" b="-150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7" name="TextBox 57"/>
          <p:cNvSpPr txBox="1"/>
          <p:nvPr/>
        </p:nvSpPr>
        <p:spPr>
          <a:xfrm>
            <a:off x="13203667" y="4096292"/>
            <a:ext cx="4489825" cy="1814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859"/>
              </a:lnSpc>
            </a:pPr>
            <a:r>
              <a:rPr lang="en-US" sz="6999">
                <a:solidFill>
                  <a:srgbClr val="425821"/>
                </a:solidFill>
                <a:latin typeface="AU Passata 1"/>
                <a:ea typeface="AU Passata 1"/>
                <a:cs typeface="AU Passata 1"/>
                <a:sym typeface="AU Passata 1"/>
              </a:rPr>
              <a:t>Our </a:t>
            </a:r>
          </a:p>
          <a:p>
            <a:pPr algn="r">
              <a:lnSpc>
                <a:spcPts val="6859"/>
              </a:lnSpc>
            </a:pPr>
            <a:r>
              <a:rPr lang="en-US" sz="6999">
                <a:solidFill>
                  <a:srgbClr val="425821"/>
                </a:solidFill>
                <a:latin typeface="AU Passata 1"/>
                <a:ea typeface="AU Passata 1"/>
                <a:cs typeface="AU Passata 1"/>
                <a:sym typeface="AU Passata 1"/>
              </a:rPr>
              <a:t>Sections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907063" y="1139242"/>
            <a:ext cx="4857372" cy="1413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1"/>
              </a:lnSpc>
            </a:pPr>
            <a:r>
              <a:rPr lang="en-US" sz="1951">
                <a:solidFill>
                  <a:srgbClr val="000D40"/>
                </a:solidFill>
                <a:latin typeface="AU Passata 2"/>
                <a:ea typeface="AU Passata 2"/>
                <a:cs typeface="AU Passata 2"/>
                <a:sym typeface="AU Passata 2"/>
              </a:rPr>
              <a:t>Plant Pathology and Microbiology: PLANMIK</a:t>
            </a: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The Global Rust Reference Center</a:t>
            </a: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Microbiome aided plant resilience</a:t>
            </a: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Nematodes </a:t>
            </a: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Molecular characterisation and diagnosis of pests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907063" y="7117312"/>
            <a:ext cx="4722179" cy="1680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1"/>
              </a:lnSpc>
            </a:pPr>
            <a:r>
              <a:rPr lang="en-US" sz="1951">
                <a:solidFill>
                  <a:srgbClr val="000D40"/>
                </a:solidFill>
                <a:latin typeface="AU Passata 2"/>
                <a:ea typeface="AU Passata 2"/>
                <a:cs typeface="AU Passata 2"/>
                <a:sym typeface="AU Passata 2"/>
              </a:rPr>
              <a:t>Crop Genetics and Biotechnology: CGB</a:t>
            </a: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Plant breeding</a:t>
            </a: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New plant breeding techniques</a:t>
            </a: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Genetics</a:t>
            </a: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Biotechnology</a:t>
            </a: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The quality of crops as feed, food and biomass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6834205" y="2182186"/>
            <a:ext cx="4857372" cy="1680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1"/>
              </a:lnSpc>
            </a:pPr>
            <a:r>
              <a:rPr lang="en-US" sz="1951">
                <a:solidFill>
                  <a:srgbClr val="000D40"/>
                </a:solidFill>
                <a:latin typeface="AU Passata 2"/>
                <a:ea typeface="AU Passata 2"/>
                <a:cs typeface="AU Passata 2"/>
                <a:sym typeface="AU Passata 2"/>
              </a:rPr>
              <a:t>ABD – Agricultural Biodiversity</a:t>
            </a: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Ecological modelling lab</a:t>
            </a: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Entomology</a:t>
            </a: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Social-ecological systems simulation</a:t>
            </a: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Animal, landscape and human simulation</a:t>
            </a: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Honeybee diseases, genetics and pollination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6834205" y="5708554"/>
            <a:ext cx="4857372" cy="2099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1"/>
              </a:lnSpc>
            </a:pPr>
            <a:r>
              <a:rPr lang="en-US" sz="1951">
                <a:solidFill>
                  <a:srgbClr val="000D40"/>
                </a:solidFill>
                <a:latin typeface="AU Passata 2"/>
                <a:ea typeface="AU Passata 2"/>
                <a:cs typeface="AU Passata 2"/>
                <a:sym typeface="AU Passata 2"/>
              </a:rPr>
              <a:t>Land-CRAFT - Center for Landscape Research in Sustainable Agricultural Futures</a:t>
            </a: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Landscape experimentation</a:t>
            </a: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Digital landscape analyses</a:t>
            </a: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Landscape modelling framework</a:t>
            </a: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Socio-economy and stakeholder dialogue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4358143" y="5977797"/>
            <a:ext cx="3300488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425821"/>
                </a:solidFill>
                <a:latin typeface="AU Passata 1"/>
                <a:ea typeface="AU Passata 1"/>
                <a:cs typeface="AU Passata 1"/>
                <a:sym typeface="AU Passata 1"/>
              </a:rPr>
              <a:t>IN FLAKKEBJERG &amp; AARHUS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835" b="-168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73012" y="2125732"/>
            <a:ext cx="5167932" cy="2913428"/>
            <a:chOff x="0" y="0"/>
            <a:chExt cx="1743834" cy="983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43834" cy="983088"/>
            </a:xfrm>
            <a:custGeom>
              <a:avLst/>
              <a:gdLst/>
              <a:ahLst/>
              <a:cxnLst/>
              <a:rect l="l" t="t" r="r" b="b"/>
              <a:pathLst>
                <a:path w="1743834" h="983088">
                  <a:moveTo>
                    <a:pt x="13483" y="0"/>
                  </a:moveTo>
                  <a:lnTo>
                    <a:pt x="1730351" y="0"/>
                  </a:lnTo>
                  <a:cubicBezTo>
                    <a:pt x="1733927" y="0"/>
                    <a:pt x="1737356" y="1420"/>
                    <a:pt x="1739885" y="3949"/>
                  </a:cubicBezTo>
                  <a:cubicBezTo>
                    <a:pt x="1742413" y="6477"/>
                    <a:pt x="1743834" y="9907"/>
                    <a:pt x="1743834" y="13483"/>
                  </a:cubicBezTo>
                  <a:lnTo>
                    <a:pt x="1743834" y="969606"/>
                  </a:lnTo>
                  <a:cubicBezTo>
                    <a:pt x="1743834" y="977052"/>
                    <a:pt x="1737797" y="983088"/>
                    <a:pt x="1730351" y="983088"/>
                  </a:cubicBezTo>
                  <a:lnTo>
                    <a:pt x="13483" y="983088"/>
                  </a:lnTo>
                  <a:cubicBezTo>
                    <a:pt x="6036" y="983088"/>
                    <a:pt x="0" y="977052"/>
                    <a:pt x="0" y="969606"/>
                  </a:cubicBezTo>
                  <a:lnTo>
                    <a:pt x="0" y="13483"/>
                  </a:lnTo>
                  <a:cubicBezTo>
                    <a:pt x="0" y="6036"/>
                    <a:pt x="6036" y="0"/>
                    <a:pt x="13483" y="0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743834" cy="10307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73012" y="5301598"/>
            <a:ext cx="5167932" cy="3074081"/>
            <a:chOff x="0" y="0"/>
            <a:chExt cx="1743834" cy="103729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43834" cy="1037298"/>
            </a:xfrm>
            <a:custGeom>
              <a:avLst/>
              <a:gdLst/>
              <a:ahLst/>
              <a:cxnLst/>
              <a:rect l="l" t="t" r="r" b="b"/>
              <a:pathLst>
                <a:path w="1743834" h="1037298">
                  <a:moveTo>
                    <a:pt x="13483" y="0"/>
                  </a:moveTo>
                  <a:lnTo>
                    <a:pt x="1730351" y="0"/>
                  </a:lnTo>
                  <a:cubicBezTo>
                    <a:pt x="1733927" y="0"/>
                    <a:pt x="1737356" y="1420"/>
                    <a:pt x="1739885" y="3949"/>
                  </a:cubicBezTo>
                  <a:cubicBezTo>
                    <a:pt x="1742413" y="6477"/>
                    <a:pt x="1743834" y="9907"/>
                    <a:pt x="1743834" y="13483"/>
                  </a:cubicBezTo>
                  <a:lnTo>
                    <a:pt x="1743834" y="1023816"/>
                  </a:lnTo>
                  <a:cubicBezTo>
                    <a:pt x="1743834" y="1031262"/>
                    <a:pt x="1737797" y="1037298"/>
                    <a:pt x="1730351" y="1037298"/>
                  </a:cubicBezTo>
                  <a:lnTo>
                    <a:pt x="13483" y="1037298"/>
                  </a:lnTo>
                  <a:cubicBezTo>
                    <a:pt x="9907" y="1037298"/>
                    <a:pt x="6477" y="1035878"/>
                    <a:pt x="3949" y="1033349"/>
                  </a:cubicBezTo>
                  <a:cubicBezTo>
                    <a:pt x="1420" y="1030821"/>
                    <a:pt x="0" y="1027391"/>
                    <a:pt x="0" y="1023816"/>
                  </a:cubicBezTo>
                  <a:lnTo>
                    <a:pt x="0" y="13483"/>
                  </a:lnTo>
                  <a:cubicBezTo>
                    <a:pt x="0" y="6036"/>
                    <a:pt x="6036" y="0"/>
                    <a:pt x="13483" y="0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743834" cy="10849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729293" y="2328820"/>
            <a:ext cx="5167932" cy="2644957"/>
            <a:chOff x="0" y="0"/>
            <a:chExt cx="1743834" cy="89249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43834" cy="892497"/>
            </a:xfrm>
            <a:custGeom>
              <a:avLst/>
              <a:gdLst/>
              <a:ahLst/>
              <a:cxnLst/>
              <a:rect l="l" t="t" r="r" b="b"/>
              <a:pathLst>
                <a:path w="1743834" h="892497">
                  <a:moveTo>
                    <a:pt x="13483" y="0"/>
                  </a:moveTo>
                  <a:lnTo>
                    <a:pt x="1730351" y="0"/>
                  </a:lnTo>
                  <a:cubicBezTo>
                    <a:pt x="1733927" y="0"/>
                    <a:pt x="1737356" y="1420"/>
                    <a:pt x="1739885" y="3949"/>
                  </a:cubicBezTo>
                  <a:cubicBezTo>
                    <a:pt x="1742413" y="6477"/>
                    <a:pt x="1743834" y="9907"/>
                    <a:pt x="1743834" y="13483"/>
                  </a:cubicBezTo>
                  <a:lnTo>
                    <a:pt x="1743834" y="879015"/>
                  </a:lnTo>
                  <a:cubicBezTo>
                    <a:pt x="1743834" y="882590"/>
                    <a:pt x="1742413" y="886020"/>
                    <a:pt x="1739885" y="888548"/>
                  </a:cubicBezTo>
                  <a:cubicBezTo>
                    <a:pt x="1737356" y="891077"/>
                    <a:pt x="1733927" y="892497"/>
                    <a:pt x="1730351" y="892497"/>
                  </a:cubicBezTo>
                  <a:lnTo>
                    <a:pt x="13483" y="892497"/>
                  </a:lnTo>
                  <a:cubicBezTo>
                    <a:pt x="6036" y="892497"/>
                    <a:pt x="0" y="886461"/>
                    <a:pt x="0" y="879015"/>
                  </a:cubicBezTo>
                  <a:lnTo>
                    <a:pt x="0" y="13483"/>
                  </a:lnTo>
                  <a:cubicBezTo>
                    <a:pt x="0" y="6036"/>
                    <a:pt x="6036" y="0"/>
                    <a:pt x="13483" y="0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743834" cy="9401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729293" y="5242248"/>
            <a:ext cx="5167932" cy="2912532"/>
            <a:chOff x="0" y="0"/>
            <a:chExt cx="1743834" cy="98278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43834" cy="982786"/>
            </a:xfrm>
            <a:custGeom>
              <a:avLst/>
              <a:gdLst/>
              <a:ahLst/>
              <a:cxnLst/>
              <a:rect l="l" t="t" r="r" b="b"/>
              <a:pathLst>
                <a:path w="1743834" h="982786">
                  <a:moveTo>
                    <a:pt x="13483" y="0"/>
                  </a:moveTo>
                  <a:lnTo>
                    <a:pt x="1730351" y="0"/>
                  </a:lnTo>
                  <a:cubicBezTo>
                    <a:pt x="1733927" y="0"/>
                    <a:pt x="1737356" y="1420"/>
                    <a:pt x="1739885" y="3949"/>
                  </a:cubicBezTo>
                  <a:cubicBezTo>
                    <a:pt x="1742413" y="6477"/>
                    <a:pt x="1743834" y="9907"/>
                    <a:pt x="1743834" y="13483"/>
                  </a:cubicBezTo>
                  <a:lnTo>
                    <a:pt x="1743834" y="969304"/>
                  </a:lnTo>
                  <a:cubicBezTo>
                    <a:pt x="1743834" y="972879"/>
                    <a:pt x="1742413" y="976309"/>
                    <a:pt x="1739885" y="978837"/>
                  </a:cubicBezTo>
                  <a:cubicBezTo>
                    <a:pt x="1737356" y="981366"/>
                    <a:pt x="1733927" y="982786"/>
                    <a:pt x="1730351" y="982786"/>
                  </a:cubicBezTo>
                  <a:lnTo>
                    <a:pt x="13483" y="982786"/>
                  </a:lnTo>
                  <a:cubicBezTo>
                    <a:pt x="6036" y="982786"/>
                    <a:pt x="0" y="976750"/>
                    <a:pt x="0" y="969304"/>
                  </a:cubicBezTo>
                  <a:lnTo>
                    <a:pt x="0" y="13483"/>
                  </a:lnTo>
                  <a:cubicBezTo>
                    <a:pt x="0" y="6036"/>
                    <a:pt x="6036" y="0"/>
                    <a:pt x="13483" y="0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743834" cy="1030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625152" y="4571910"/>
            <a:ext cx="2247122" cy="397556"/>
            <a:chOff x="0" y="0"/>
            <a:chExt cx="2996162" cy="530074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2996162" cy="530074"/>
              <a:chOff x="0" y="0"/>
              <a:chExt cx="591835" cy="104706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591835" cy="104706"/>
              </a:xfrm>
              <a:custGeom>
                <a:avLst/>
                <a:gdLst/>
                <a:ahLst/>
                <a:cxnLst/>
                <a:rect l="l" t="t" r="r" b="b"/>
                <a:pathLst>
                  <a:path w="591835" h="104706">
                    <a:moveTo>
                      <a:pt x="51679" y="0"/>
                    </a:moveTo>
                    <a:lnTo>
                      <a:pt x="540156" y="0"/>
                    </a:lnTo>
                    <a:cubicBezTo>
                      <a:pt x="568697" y="0"/>
                      <a:pt x="591835" y="23137"/>
                      <a:pt x="591835" y="51679"/>
                    </a:cubicBezTo>
                    <a:lnTo>
                      <a:pt x="591835" y="53027"/>
                    </a:lnTo>
                    <a:cubicBezTo>
                      <a:pt x="591835" y="81569"/>
                      <a:pt x="568697" y="104706"/>
                      <a:pt x="540156" y="104706"/>
                    </a:cubicBezTo>
                    <a:lnTo>
                      <a:pt x="51679" y="104706"/>
                    </a:lnTo>
                    <a:cubicBezTo>
                      <a:pt x="23137" y="104706"/>
                      <a:pt x="0" y="81569"/>
                      <a:pt x="0" y="53027"/>
                    </a:cubicBezTo>
                    <a:lnTo>
                      <a:pt x="0" y="51679"/>
                    </a:lnTo>
                    <a:cubicBezTo>
                      <a:pt x="0" y="23137"/>
                      <a:pt x="23137" y="0"/>
                      <a:pt x="51679" y="0"/>
                    </a:cubicBezTo>
                    <a:close/>
                  </a:path>
                </a:pathLst>
              </a:custGeom>
              <a:solidFill>
                <a:srgbClr val="42582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591835" cy="1523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r>
                  <a:rPr lang="en-US" sz="1500">
                    <a:solidFill>
                      <a:srgbClr val="FFFFFF"/>
                    </a:solidFill>
                    <a:latin typeface="AU Passata 2"/>
                    <a:ea typeface="AU Passata 2"/>
                    <a:cs typeface="AU Passata 2"/>
                    <a:sym typeface="AU Passata 2"/>
                  </a:rPr>
                  <a:t>  AGRO Foulum</a:t>
                </a:r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146528" y="90416"/>
              <a:ext cx="239667" cy="349242"/>
            </a:xfrm>
            <a:custGeom>
              <a:avLst/>
              <a:gdLst/>
              <a:ahLst/>
              <a:cxnLst/>
              <a:rect l="l" t="t" r="r" b="b"/>
              <a:pathLst>
                <a:path w="239667" h="349242">
                  <a:moveTo>
                    <a:pt x="0" y="0"/>
                  </a:moveTo>
                  <a:lnTo>
                    <a:pt x="239667" y="0"/>
                  </a:lnTo>
                  <a:lnTo>
                    <a:pt x="239667" y="349242"/>
                  </a:lnTo>
                  <a:lnTo>
                    <a:pt x="0" y="349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638543" y="7854759"/>
            <a:ext cx="2247122" cy="397556"/>
            <a:chOff x="0" y="0"/>
            <a:chExt cx="591835" cy="10470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91835" cy="104706"/>
            </a:xfrm>
            <a:custGeom>
              <a:avLst/>
              <a:gdLst/>
              <a:ahLst/>
              <a:cxnLst/>
              <a:rect l="l" t="t" r="r" b="b"/>
              <a:pathLst>
                <a:path w="591835" h="104706">
                  <a:moveTo>
                    <a:pt x="51679" y="0"/>
                  </a:moveTo>
                  <a:lnTo>
                    <a:pt x="540156" y="0"/>
                  </a:lnTo>
                  <a:cubicBezTo>
                    <a:pt x="568697" y="0"/>
                    <a:pt x="591835" y="23137"/>
                    <a:pt x="591835" y="51679"/>
                  </a:cubicBezTo>
                  <a:lnTo>
                    <a:pt x="591835" y="53027"/>
                  </a:lnTo>
                  <a:cubicBezTo>
                    <a:pt x="591835" y="81569"/>
                    <a:pt x="568697" y="104706"/>
                    <a:pt x="540156" y="104706"/>
                  </a:cubicBezTo>
                  <a:lnTo>
                    <a:pt x="51679" y="104706"/>
                  </a:lnTo>
                  <a:cubicBezTo>
                    <a:pt x="23137" y="104706"/>
                    <a:pt x="0" y="81569"/>
                    <a:pt x="0" y="53027"/>
                  </a:cubicBezTo>
                  <a:lnTo>
                    <a:pt x="0" y="51679"/>
                  </a:lnTo>
                  <a:cubicBezTo>
                    <a:pt x="0" y="23137"/>
                    <a:pt x="23137" y="0"/>
                    <a:pt x="51679" y="0"/>
                  </a:cubicBezTo>
                  <a:close/>
                </a:path>
              </a:pathLst>
            </a:custGeom>
            <a:solidFill>
              <a:srgbClr val="42582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591835" cy="152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r>
                <a:rPr lang="en-US" sz="1500">
                  <a:solidFill>
                    <a:srgbClr val="FFFFFF"/>
                  </a:solidFill>
                  <a:latin typeface="AU Passata 2"/>
                  <a:ea typeface="AU Passata 2"/>
                  <a:cs typeface="AU Passata 2"/>
                  <a:sym typeface="AU Passata 2"/>
                </a:rPr>
                <a:t>  AGRO Foulum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3748438" y="7922571"/>
            <a:ext cx="179751" cy="261932"/>
          </a:xfrm>
          <a:custGeom>
            <a:avLst/>
            <a:gdLst/>
            <a:ahLst/>
            <a:cxnLst/>
            <a:rect l="l" t="t" r="r" b="b"/>
            <a:pathLst>
              <a:path w="179751" h="261932">
                <a:moveTo>
                  <a:pt x="0" y="0"/>
                </a:moveTo>
                <a:lnTo>
                  <a:pt x="179751" y="0"/>
                </a:lnTo>
                <a:lnTo>
                  <a:pt x="179751" y="261932"/>
                </a:lnTo>
                <a:lnTo>
                  <a:pt x="0" y="2619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>
            <a:off x="9481432" y="4499100"/>
            <a:ext cx="2247122" cy="397556"/>
            <a:chOff x="0" y="0"/>
            <a:chExt cx="2996162" cy="530074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2996162" cy="530074"/>
              <a:chOff x="0" y="0"/>
              <a:chExt cx="591835" cy="104706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591835" cy="104706"/>
              </a:xfrm>
              <a:custGeom>
                <a:avLst/>
                <a:gdLst/>
                <a:ahLst/>
                <a:cxnLst/>
                <a:rect l="l" t="t" r="r" b="b"/>
                <a:pathLst>
                  <a:path w="591835" h="104706">
                    <a:moveTo>
                      <a:pt x="51679" y="0"/>
                    </a:moveTo>
                    <a:lnTo>
                      <a:pt x="540156" y="0"/>
                    </a:lnTo>
                    <a:cubicBezTo>
                      <a:pt x="568697" y="0"/>
                      <a:pt x="591835" y="23137"/>
                      <a:pt x="591835" y="51679"/>
                    </a:cubicBezTo>
                    <a:lnTo>
                      <a:pt x="591835" y="53027"/>
                    </a:lnTo>
                    <a:cubicBezTo>
                      <a:pt x="591835" y="81569"/>
                      <a:pt x="568697" y="104706"/>
                      <a:pt x="540156" y="104706"/>
                    </a:cubicBezTo>
                    <a:lnTo>
                      <a:pt x="51679" y="104706"/>
                    </a:lnTo>
                    <a:cubicBezTo>
                      <a:pt x="23137" y="104706"/>
                      <a:pt x="0" y="81569"/>
                      <a:pt x="0" y="53027"/>
                    </a:cubicBezTo>
                    <a:lnTo>
                      <a:pt x="0" y="51679"/>
                    </a:lnTo>
                    <a:cubicBezTo>
                      <a:pt x="0" y="23137"/>
                      <a:pt x="23137" y="0"/>
                      <a:pt x="51679" y="0"/>
                    </a:cubicBezTo>
                    <a:close/>
                  </a:path>
                </a:pathLst>
              </a:custGeom>
              <a:solidFill>
                <a:srgbClr val="42582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47625"/>
                <a:ext cx="591835" cy="1523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r>
                  <a:rPr lang="en-US" sz="1500">
                    <a:solidFill>
                      <a:srgbClr val="FFFFFF"/>
                    </a:solidFill>
                    <a:latin typeface="AU Passata 2"/>
                    <a:ea typeface="AU Passata 2"/>
                    <a:cs typeface="AU Passata 2"/>
                    <a:sym typeface="AU Passata 2"/>
                  </a:rPr>
                  <a:t>  AGRO Foulum</a:t>
                </a:r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146528" y="90416"/>
              <a:ext cx="239667" cy="349242"/>
            </a:xfrm>
            <a:custGeom>
              <a:avLst/>
              <a:gdLst/>
              <a:ahLst/>
              <a:cxnLst/>
              <a:rect l="l" t="t" r="r" b="b"/>
              <a:pathLst>
                <a:path w="239667" h="349242">
                  <a:moveTo>
                    <a:pt x="0" y="0"/>
                  </a:moveTo>
                  <a:lnTo>
                    <a:pt x="239667" y="0"/>
                  </a:lnTo>
                  <a:lnTo>
                    <a:pt x="239667" y="349242"/>
                  </a:lnTo>
                  <a:lnTo>
                    <a:pt x="0" y="349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9481432" y="7660292"/>
            <a:ext cx="2247122" cy="397556"/>
            <a:chOff x="0" y="0"/>
            <a:chExt cx="2996162" cy="530074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2996162" cy="530074"/>
              <a:chOff x="0" y="0"/>
              <a:chExt cx="591835" cy="104706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591835" cy="104706"/>
              </a:xfrm>
              <a:custGeom>
                <a:avLst/>
                <a:gdLst/>
                <a:ahLst/>
                <a:cxnLst/>
                <a:rect l="l" t="t" r="r" b="b"/>
                <a:pathLst>
                  <a:path w="591835" h="104706">
                    <a:moveTo>
                      <a:pt x="51679" y="0"/>
                    </a:moveTo>
                    <a:lnTo>
                      <a:pt x="540156" y="0"/>
                    </a:lnTo>
                    <a:cubicBezTo>
                      <a:pt x="568697" y="0"/>
                      <a:pt x="591835" y="23137"/>
                      <a:pt x="591835" y="51679"/>
                    </a:cubicBezTo>
                    <a:lnTo>
                      <a:pt x="591835" y="53027"/>
                    </a:lnTo>
                    <a:cubicBezTo>
                      <a:pt x="591835" y="81569"/>
                      <a:pt x="568697" y="104706"/>
                      <a:pt x="540156" y="104706"/>
                    </a:cubicBezTo>
                    <a:lnTo>
                      <a:pt x="51679" y="104706"/>
                    </a:lnTo>
                    <a:cubicBezTo>
                      <a:pt x="23137" y="104706"/>
                      <a:pt x="0" y="81569"/>
                      <a:pt x="0" y="53027"/>
                    </a:cubicBezTo>
                    <a:lnTo>
                      <a:pt x="0" y="51679"/>
                    </a:lnTo>
                    <a:cubicBezTo>
                      <a:pt x="0" y="23137"/>
                      <a:pt x="23137" y="0"/>
                      <a:pt x="51679" y="0"/>
                    </a:cubicBezTo>
                    <a:close/>
                  </a:path>
                </a:pathLst>
              </a:custGeom>
              <a:solidFill>
                <a:srgbClr val="42582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47625"/>
                <a:ext cx="591835" cy="1523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r>
                  <a:rPr lang="en-US" sz="1500">
                    <a:solidFill>
                      <a:srgbClr val="FFFFFF"/>
                    </a:solidFill>
                    <a:latin typeface="AU Passata 2"/>
                    <a:ea typeface="AU Passata 2"/>
                    <a:cs typeface="AU Passata 2"/>
                    <a:sym typeface="AU Passata 2"/>
                  </a:rPr>
                  <a:t>  AGRO Foulum</a:t>
                </a:r>
              </a:p>
            </p:txBody>
          </p:sp>
        </p:grpSp>
        <p:sp>
          <p:nvSpPr>
            <p:cNvPr id="33" name="Freeform 33"/>
            <p:cNvSpPr/>
            <p:nvPr/>
          </p:nvSpPr>
          <p:spPr>
            <a:xfrm>
              <a:off x="146528" y="90416"/>
              <a:ext cx="239667" cy="349242"/>
            </a:xfrm>
            <a:custGeom>
              <a:avLst/>
              <a:gdLst/>
              <a:ahLst/>
              <a:cxnLst/>
              <a:rect l="l" t="t" r="r" b="b"/>
              <a:pathLst>
                <a:path w="239667" h="349242">
                  <a:moveTo>
                    <a:pt x="0" y="0"/>
                  </a:moveTo>
                  <a:lnTo>
                    <a:pt x="239667" y="0"/>
                  </a:lnTo>
                  <a:lnTo>
                    <a:pt x="239667" y="349242"/>
                  </a:lnTo>
                  <a:lnTo>
                    <a:pt x="0" y="349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1014901" y="2281195"/>
            <a:ext cx="4857372" cy="2213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1"/>
              </a:lnSpc>
            </a:pPr>
            <a:r>
              <a:rPr lang="en-US" sz="1951">
                <a:solidFill>
                  <a:srgbClr val="000D40"/>
                </a:solidFill>
                <a:latin typeface="AU Passata 2"/>
                <a:ea typeface="AU Passata 2"/>
                <a:cs typeface="AU Passata 2"/>
                <a:sym typeface="AU Passata 2"/>
              </a:rPr>
              <a:t>KLIMA – Climate and Water</a:t>
            </a: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Agrohydrology</a:t>
            </a: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Bioenergy</a:t>
            </a: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Climate change and biomass production</a:t>
            </a: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Water quality</a:t>
            </a: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Agrosystems modelling</a:t>
            </a: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Informatics and GIS</a:t>
            </a: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Agriculture’s climate impact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14901" y="5489417"/>
            <a:ext cx="4789775" cy="2289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1"/>
              </a:lnSpc>
            </a:pPr>
            <a:r>
              <a:rPr lang="en-US" sz="1951">
                <a:solidFill>
                  <a:srgbClr val="000D40"/>
                </a:solidFill>
                <a:latin typeface="AU Passata 2"/>
                <a:ea typeface="AU Passata 2"/>
                <a:cs typeface="AU Passata 2"/>
                <a:sym typeface="AU Passata 2"/>
              </a:rPr>
              <a:t>SYSTEM – Agricultural Systems and Sustainability</a:t>
            </a:r>
          </a:p>
          <a:p>
            <a:pPr marL="334926" lvl="1" indent="-167463" algn="l">
              <a:lnSpc>
                <a:spcPts val="2171"/>
              </a:lnSpc>
              <a:buFont typeface="Arial"/>
              <a:buChar char="•"/>
            </a:pPr>
            <a:r>
              <a:rPr lang="en-US" sz="1551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Sustainable resource management</a:t>
            </a:r>
          </a:p>
          <a:p>
            <a:pPr marL="334926" lvl="1" indent="-167463" algn="l">
              <a:lnSpc>
                <a:spcPts val="2171"/>
              </a:lnSpc>
              <a:buFont typeface="Arial"/>
              <a:buChar char="•"/>
            </a:pPr>
            <a:r>
              <a:rPr lang="en-US" sz="1551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Life cycle assessment of food and other bio-based</a:t>
            </a:r>
          </a:p>
          <a:p>
            <a:pPr marL="334926" lvl="1" indent="-167463" algn="l">
              <a:lnSpc>
                <a:spcPts val="2171"/>
              </a:lnSpc>
              <a:buFont typeface="Arial"/>
              <a:buChar char="•"/>
            </a:pPr>
            <a:r>
              <a:rPr lang="en-US" sz="1551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products</a:t>
            </a:r>
          </a:p>
          <a:p>
            <a:pPr marL="334926" lvl="1" indent="-167463" algn="l">
              <a:lnSpc>
                <a:spcPts val="2171"/>
              </a:lnSpc>
              <a:buFont typeface="Arial"/>
              <a:buChar char="•"/>
            </a:pPr>
            <a:r>
              <a:rPr lang="en-US" sz="1551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Organic animal production</a:t>
            </a:r>
          </a:p>
          <a:p>
            <a:pPr marL="334926" lvl="1" indent="-167463" algn="l">
              <a:lnSpc>
                <a:spcPts val="2171"/>
              </a:lnSpc>
              <a:buFont typeface="Arial"/>
              <a:buChar char="•"/>
            </a:pPr>
            <a:r>
              <a:rPr lang="en-US" sz="1551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Organisation of food systems</a:t>
            </a:r>
          </a:p>
          <a:p>
            <a:pPr marL="334926" lvl="1" indent="-167463" algn="l">
              <a:lnSpc>
                <a:spcPts val="2171"/>
              </a:lnSpc>
              <a:buFont typeface="Arial"/>
              <a:buChar char="•"/>
            </a:pPr>
            <a:r>
              <a:rPr lang="en-US" sz="1551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Productivity and profitability in farming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871182" y="2484284"/>
            <a:ext cx="4857372" cy="1946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1"/>
              </a:lnSpc>
            </a:pPr>
            <a:r>
              <a:rPr lang="en-US" sz="1951">
                <a:solidFill>
                  <a:srgbClr val="000D40"/>
                </a:solidFill>
                <a:latin typeface="AU Passata 2"/>
                <a:ea typeface="AU Passata 2"/>
                <a:cs typeface="AU Passata 2"/>
                <a:sym typeface="AU Passata 2"/>
              </a:rPr>
              <a:t>JORNÆR – Soil Fertility</a:t>
            </a: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Biochar</a:t>
            </a: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Grassland ecosystem services</a:t>
            </a: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Microbial ecology of soil and manure</a:t>
            </a: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Cover crops</a:t>
            </a: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Emission of greenhouse gases</a:t>
            </a: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Nutrients in wastes and fertilisers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871182" y="5397712"/>
            <a:ext cx="4857372" cy="2213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1"/>
              </a:lnSpc>
            </a:pPr>
            <a:r>
              <a:rPr lang="en-US" sz="1951">
                <a:solidFill>
                  <a:srgbClr val="000D40"/>
                </a:solidFill>
                <a:latin typeface="AU Passata 2"/>
                <a:ea typeface="AU Passata 2"/>
                <a:cs typeface="AU Passata 2"/>
                <a:sym typeface="AU Passata 2"/>
              </a:rPr>
              <a:t>JORD – Soil Physics and Hydropedology</a:t>
            </a: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Soil quality</a:t>
            </a: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Soil spectroscopy</a:t>
            </a: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Water and contaminant transport</a:t>
            </a: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Digital soil mapping</a:t>
            </a: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Soil mechanical behaviour</a:t>
            </a: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Sustainable soil management</a:t>
            </a: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D40"/>
                </a:solidFill>
                <a:latin typeface="AU Passata 1"/>
                <a:ea typeface="AU Passata 1"/>
                <a:cs typeface="AU Passata 1"/>
                <a:sym typeface="AU Passata 1"/>
              </a:rPr>
              <a:t>Arctic soils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12585573" y="3832341"/>
            <a:ext cx="5702427" cy="3018505"/>
            <a:chOff x="0" y="0"/>
            <a:chExt cx="1501874" cy="794997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501874" cy="794997"/>
            </a:xfrm>
            <a:custGeom>
              <a:avLst/>
              <a:gdLst/>
              <a:ahLst/>
              <a:cxnLst/>
              <a:rect l="l" t="t" r="r" b="b"/>
              <a:pathLst>
                <a:path w="1501874" h="794997">
                  <a:moveTo>
                    <a:pt x="0" y="0"/>
                  </a:moveTo>
                  <a:lnTo>
                    <a:pt x="1501874" y="0"/>
                  </a:lnTo>
                  <a:lnTo>
                    <a:pt x="1501874" y="794997"/>
                  </a:lnTo>
                  <a:lnTo>
                    <a:pt x="0" y="794997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28575"/>
              <a:ext cx="1501874" cy="823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13203667" y="4096292"/>
            <a:ext cx="4489825" cy="1814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859"/>
              </a:lnSpc>
            </a:pPr>
            <a:r>
              <a:rPr lang="en-US" sz="6999">
                <a:solidFill>
                  <a:srgbClr val="425821"/>
                </a:solidFill>
                <a:latin typeface="AU Passata 1"/>
                <a:ea typeface="AU Passata 1"/>
                <a:cs typeface="AU Passata 1"/>
                <a:sym typeface="AU Passata 1"/>
              </a:rPr>
              <a:t>Our </a:t>
            </a:r>
          </a:p>
          <a:p>
            <a:pPr algn="r">
              <a:lnSpc>
                <a:spcPts val="6859"/>
              </a:lnSpc>
            </a:pPr>
            <a:r>
              <a:rPr lang="en-US" sz="6999">
                <a:solidFill>
                  <a:srgbClr val="425821"/>
                </a:solidFill>
                <a:latin typeface="AU Passata 1"/>
                <a:ea typeface="AU Passata 1"/>
                <a:cs typeface="AU Passata 1"/>
                <a:sym typeface="AU Passata 1"/>
              </a:rPr>
              <a:t>Sections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4358143" y="5977797"/>
            <a:ext cx="3300488" cy="276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425821"/>
                </a:solidFill>
                <a:latin typeface="AU Passata 1"/>
                <a:ea typeface="AU Passata 1"/>
                <a:cs typeface="AU Passata 1"/>
                <a:sym typeface="AU Passata 1"/>
              </a:rPr>
              <a:t>AT AU VIBORG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16315024" y="8432173"/>
            <a:ext cx="1407949" cy="1407949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EF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21872" tIns="21872" rIns="21872" bIns="21872" rtlCol="0" anchor="ctr"/>
            <a:lstStyle/>
            <a:p>
              <a:pPr algn="ctr">
                <a:lnSpc>
                  <a:spcPts val="2099"/>
                </a:lnSpc>
              </a:pPr>
              <a:endParaRPr/>
            </a:p>
          </p:txBody>
        </p:sp>
      </p:grpSp>
      <p:sp>
        <p:nvSpPr>
          <p:cNvPr id="46" name="Freeform 46"/>
          <p:cNvSpPr/>
          <p:nvPr/>
        </p:nvSpPr>
        <p:spPr>
          <a:xfrm>
            <a:off x="16750571" y="8744996"/>
            <a:ext cx="536856" cy="782303"/>
          </a:xfrm>
          <a:custGeom>
            <a:avLst/>
            <a:gdLst/>
            <a:ahLst/>
            <a:cxnLst/>
            <a:rect l="l" t="t" r="r" b="b"/>
            <a:pathLst>
              <a:path w="536856" h="782303">
                <a:moveTo>
                  <a:pt x="0" y="0"/>
                </a:moveTo>
                <a:lnTo>
                  <a:pt x="536855" y="0"/>
                </a:lnTo>
                <a:lnTo>
                  <a:pt x="536855" y="782303"/>
                </a:lnTo>
                <a:lnTo>
                  <a:pt x="0" y="78230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47"/>
          <p:cNvSpPr/>
          <p:nvPr/>
        </p:nvSpPr>
        <p:spPr>
          <a:xfrm>
            <a:off x="14083229" y="558691"/>
            <a:ext cx="3850317" cy="940018"/>
          </a:xfrm>
          <a:custGeom>
            <a:avLst/>
            <a:gdLst/>
            <a:ahLst/>
            <a:cxnLst/>
            <a:rect l="l" t="t" r="r" b="b"/>
            <a:pathLst>
              <a:path w="3850317" h="940018">
                <a:moveTo>
                  <a:pt x="0" y="0"/>
                </a:moveTo>
                <a:lnTo>
                  <a:pt x="3850316" y="0"/>
                </a:lnTo>
                <a:lnTo>
                  <a:pt x="3850316" y="940018"/>
                </a:lnTo>
                <a:lnTo>
                  <a:pt x="0" y="9400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44275" b="-1506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4" b="-44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2676425" y="3868657"/>
            <a:ext cx="5611575" cy="2670359"/>
            <a:chOff x="0" y="0"/>
            <a:chExt cx="1477946" cy="70330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77946" cy="703304"/>
            </a:xfrm>
            <a:custGeom>
              <a:avLst/>
              <a:gdLst/>
              <a:ahLst/>
              <a:cxnLst/>
              <a:rect l="l" t="t" r="r" b="b"/>
              <a:pathLst>
                <a:path w="1477946" h="703304">
                  <a:moveTo>
                    <a:pt x="0" y="0"/>
                  </a:moveTo>
                  <a:lnTo>
                    <a:pt x="1477946" y="0"/>
                  </a:lnTo>
                  <a:lnTo>
                    <a:pt x="1477946" y="703304"/>
                  </a:lnTo>
                  <a:lnTo>
                    <a:pt x="0" y="7033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1477946" cy="7318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315024" y="8432173"/>
            <a:ext cx="1407949" cy="140794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EF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21872" tIns="21872" rIns="21872" bIns="21872" rtlCol="0" anchor="ctr"/>
            <a:lstStyle/>
            <a:p>
              <a:pPr algn="ctr">
                <a:lnSpc>
                  <a:spcPts val="20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17582" y="8720241"/>
            <a:ext cx="860848" cy="869544"/>
          </a:xfrm>
          <a:custGeom>
            <a:avLst/>
            <a:gdLst/>
            <a:ahLst/>
            <a:cxnLst/>
            <a:rect l="l" t="t" r="r" b="b"/>
            <a:pathLst>
              <a:path w="860848" h="869544">
                <a:moveTo>
                  <a:pt x="0" y="0"/>
                </a:moveTo>
                <a:lnTo>
                  <a:pt x="860848" y="0"/>
                </a:lnTo>
                <a:lnTo>
                  <a:pt x="860848" y="869544"/>
                </a:lnTo>
                <a:lnTo>
                  <a:pt x="0" y="86954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149944" y="2337310"/>
            <a:ext cx="4831568" cy="1056439"/>
            <a:chOff x="0" y="0"/>
            <a:chExt cx="2324110" cy="5081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5400000" flipV="1">
            <a:off x="623649" y="2605380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9"/>
                </a:moveTo>
                <a:lnTo>
                  <a:pt x="961291" y="520299"/>
                </a:lnTo>
                <a:lnTo>
                  <a:pt x="961291" y="0"/>
                </a:lnTo>
                <a:lnTo>
                  <a:pt x="0" y="0"/>
                </a:lnTo>
                <a:lnTo>
                  <a:pt x="0" y="520299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1149944" y="3720740"/>
            <a:ext cx="4831568" cy="1056439"/>
            <a:chOff x="0" y="0"/>
            <a:chExt cx="2324110" cy="5081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5400000" flipV="1">
            <a:off x="623649" y="3988811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8"/>
                </a:moveTo>
                <a:lnTo>
                  <a:pt x="961291" y="520298"/>
                </a:lnTo>
                <a:lnTo>
                  <a:pt x="961291" y="0"/>
                </a:lnTo>
                <a:lnTo>
                  <a:pt x="0" y="0"/>
                </a:lnTo>
                <a:lnTo>
                  <a:pt x="0" y="52029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7006805" y="2337310"/>
            <a:ext cx="4831568" cy="1056439"/>
            <a:chOff x="0" y="0"/>
            <a:chExt cx="2324110" cy="50817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rot="5400000" flipV="1">
            <a:off x="6480511" y="2605380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9"/>
                </a:moveTo>
                <a:lnTo>
                  <a:pt x="961290" y="520299"/>
                </a:lnTo>
                <a:lnTo>
                  <a:pt x="961290" y="0"/>
                </a:lnTo>
                <a:lnTo>
                  <a:pt x="0" y="0"/>
                </a:lnTo>
                <a:lnTo>
                  <a:pt x="0" y="520299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2"/>
          <p:cNvGrpSpPr/>
          <p:nvPr/>
        </p:nvGrpSpPr>
        <p:grpSpPr>
          <a:xfrm>
            <a:off x="1149944" y="5120130"/>
            <a:ext cx="4831568" cy="790919"/>
            <a:chOff x="0" y="0"/>
            <a:chExt cx="2324110" cy="38045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324110" cy="380453"/>
            </a:xfrm>
            <a:custGeom>
              <a:avLst/>
              <a:gdLst/>
              <a:ahLst/>
              <a:cxnLst/>
              <a:rect l="l" t="t" r="r" b="b"/>
              <a:pathLst>
                <a:path w="2324110" h="380453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354815"/>
                  </a:lnTo>
                  <a:cubicBezTo>
                    <a:pt x="2324110" y="368974"/>
                    <a:pt x="2312632" y="380453"/>
                    <a:pt x="2298472" y="380453"/>
                  </a:cubicBezTo>
                  <a:lnTo>
                    <a:pt x="25638" y="380453"/>
                  </a:lnTo>
                  <a:cubicBezTo>
                    <a:pt x="11478" y="380453"/>
                    <a:pt x="0" y="368974"/>
                    <a:pt x="0" y="354815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2324110" cy="4185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 rot="5400000" flipV="1">
            <a:off x="631657" y="5321526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8"/>
                </a:moveTo>
                <a:lnTo>
                  <a:pt x="961290" y="520298"/>
                </a:lnTo>
                <a:lnTo>
                  <a:pt x="961290" y="0"/>
                </a:lnTo>
                <a:lnTo>
                  <a:pt x="0" y="0"/>
                </a:lnTo>
                <a:lnTo>
                  <a:pt x="0" y="52029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7006805" y="5101030"/>
            <a:ext cx="4831568" cy="1056439"/>
            <a:chOff x="0" y="0"/>
            <a:chExt cx="2324110" cy="50817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 rot="5400000" flipV="1">
            <a:off x="6480511" y="5369100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8"/>
                </a:moveTo>
                <a:lnTo>
                  <a:pt x="961290" y="520298"/>
                </a:lnTo>
                <a:lnTo>
                  <a:pt x="961290" y="0"/>
                </a:lnTo>
                <a:lnTo>
                  <a:pt x="0" y="0"/>
                </a:lnTo>
                <a:lnTo>
                  <a:pt x="0" y="52029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0" name="Group 30"/>
          <p:cNvGrpSpPr/>
          <p:nvPr/>
        </p:nvGrpSpPr>
        <p:grpSpPr>
          <a:xfrm>
            <a:off x="7006805" y="6450046"/>
            <a:ext cx="4831568" cy="1056439"/>
            <a:chOff x="0" y="0"/>
            <a:chExt cx="2324110" cy="50817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 rot="5400000" flipV="1">
            <a:off x="6480511" y="6718117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8"/>
                </a:moveTo>
                <a:lnTo>
                  <a:pt x="961290" y="520298"/>
                </a:lnTo>
                <a:lnTo>
                  <a:pt x="961290" y="0"/>
                </a:lnTo>
                <a:lnTo>
                  <a:pt x="0" y="0"/>
                </a:lnTo>
                <a:lnTo>
                  <a:pt x="0" y="52029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7006805" y="3720740"/>
            <a:ext cx="4831568" cy="1056439"/>
            <a:chOff x="0" y="0"/>
            <a:chExt cx="2324110" cy="508175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2324110" cy="508175"/>
            </a:xfrm>
            <a:custGeom>
              <a:avLst/>
              <a:gdLst/>
              <a:ahLst/>
              <a:cxnLst/>
              <a:rect l="l" t="t" r="r" b="b"/>
              <a:pathLst>
                <a:path w="2324110" h="508175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482537"/>
                  </a:lnTo>
                  <a:cubicBezTo>
                    <a:pt x="2324110" y="496696"/>
                    <a:pt x="2312632" y="508175"/>
                    <a:pt x="2298472" y="508175"/>
                  </a:cubicBezTo>
                  <a:lnTo>
                    <a:pt x="25638" y="508175"/>
                  </a:lnTo>
                  <a:cubicBezTo>
                    <a:pt x="11478" y="508175"/>
                    <a:pt x="0" y="496696"/>
                    <a:pt x="0" y="482537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2324110" cy="54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37" name="Freeform 37"/>
          <p:cNvSpPr/>
          <p:nvPr/>
        </p:nvSpPr>
        <p:spPr>
          <a:xfrm rot="5400000" flipV="1">
            <a:off x="6480511" y="3988811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8"/>
                </a:moveTo>
                <a:lnTo>
                  <a:pt x="961290" y="520298"/>
                </a:lnTo>
                <a:lnTo>
                  <a:pt x="961290" y="0"/>
                </a:lnTo>
                <a:lnTo>
                  <a:pt x="0" y="0"/>
                </a:lnTo>
                <a:lnTo>
                  <a:pt x="0" y="52029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8" name="Group 38"/>
          <p:cNvGrpSpPr/>
          <p:nvPr/>
        </p:nvGrpSpPr>
        <p:grpSpPr>
          <a:xfrm>
            <a:off x="1149944" y="6378368"/>
            <a:ext cx="4831568" cy="790919"/>
            <a:chOff x="0" y="0"/>
            <a:chExt cx="2324110" cy="380453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2324110" cy="380453"/>
            </a:xfrm>
            <a:custGeom>
              <a:avLst/>
              <a:gdLst/>
              <a:ahLst/>
              <a:cxnLst/>
              <a:rect l="l" t="t" r="r" b="b"/>
              <a:pathLst>
                <a:path w="2324110" h="380453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354815"/>
                  </a:lnTo>
                  <a:cubicBezTo>
                    <a:pt x="2324110" y="368974"/>
                    <a:pt x="2312632" y="380453"/>
                    <a:pt x="2298472" y="380453"/>
                  </a:cubicBezTo>
                  <a:lnTo>
                    <a:pt x="25638" y="380453"/>
                  </a:lnTo>
                  <a:cubicBezTo>
                    <a:pt x="11478" y="380453"/>
                    <a:pt x="0" y="368974"/>
                    <a:pt x="0" y="354815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2324110" cy="4185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41" name="Freeform 41"/>
          <p:cNvSpPr/>
          <p:nvPr/>
        </p:nvSpPr>
        <p:spPr>
          <a:xfrm rot="5400000" flipV="1">
            <a:off x="631657" y="6579763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9"/>
                </a:moveTo>
                <a:lnTo>
                  <a:pt x="961290" y="520299"/>
                </a:lnTo>
                <a:lnTo>
                  <a:pt x="961290" y="0"/>
                </a:lnTo>
                <a:lnTo>
                  <a:pt x="0" y="0"/>
                </a:lnTo>
                <a:lnTo>
                  <a:pt x="0" y="520299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2" name="Group 42"/>
          <p:cNvGrpSpPr/>
          <p:nvPr/>
        </p:nvGrpSpPr>
        <p:grpSpPr>
          <a:xfrm>
            <a:off x="1149944" y="7489983"/>
            <a:ext cx="4831568" cy="790919"/>
            <a:chOff x="0" y="0"/>
            <a:chExt cx="2324110" cy="380453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2324110" cy="380453"/>
            </a:xfrm>
            <a:custGeom>
              <a:avLst/>
              <a:gdLst/>
              <a:ahLst/>
              <a:cxnLst/>
              <a:rect l="l" t="t" r="r" b="b"/>
              <a:pathLst>
                <a:path w="2324110" h="380453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354815"/>
                  </a:lnTo>
                  <a:cubicBezTo>
                    <a:pt x="2324110" y="368974"/>
                    <a:pt x="2312632" y="380453"/>
                    <a:pt x="2298472" y="380453"/>
                  </a:cubicBezTo>
                  <a:lnTo>
                    <a:pt x="25638" y="380453"/>
                  </a:lnTo>
                  <a:cubicBezTo>
                    <a:pt x="11478" y="380453"/>
                    <a:pt x="0" y="368974"/>
                    <a:pt x="0" y="354815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-38100"/>
              <a:ext cx="2324110" cy="4185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45" name="Freeform 45"/>
          <p:cNvSpPr/>
          <p:nvPr/>
        </p:nvSpPr>
        <p:spPr>
          <a:xfrm rot="5400000" flipV="1">
            <a:off x="631657" y="7691379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8"/>
                </a:moveTo>
                <a:lnTo>
                  <a:pt x="961290" y="520298"/>
                </a:lnTo>
                <a:lnTo>
                  <a:pt x="961290" y="0"/>
                </a:lnTo>
                <a:lnTo>
                  <a:pt x="0" y="0"/>
                </a:lnTo>
                <a:lnTo>
                  <a:pt x="0" y="52029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6" name="Group 46"/>
          <p:cNvGrpSpPr/>
          <p:nvPr/>
        </p:nvGrpSpPr>
        <p:grpSpPr>
          <a:xfrm>
            <a:off x="6998798" y="7778051"/>
            <a:ext cx="4831568" cy="790919"/>
            <a:chOff x="0" y="0"/>
            <a:chExt cx="2324110" cy="380453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2324110" cy="380453"/>
            </a:xfrm>
            <a:custGeom>
              <a:avLst/>
              <a:gdLst/>
              <a:ahLst/>
              <a:cxnLst/>
              <a:rect l="l" t="t" r="r" b="b"/>
              <a:pathLst>
                <a:path w="2324110" h="380453">
                  <a:moveTo>
                    <a:pt x="25638" y="0"/>
                  </a:moveTo>
                  <a:lnTo>
                    <a:pt x="2298472" y="0"/>
                  </a:lnTo>
                  <a:cubicBezTo>
                    <a:pt x="2312632" y="0"/>
                    <a:pt x="2324110" y="11478"/>
                    <a:pt x="2324110" y="25638"/>
                  </a:cubicBezTo>
                  <a:lnTo>
                    <a:pt x="2324110" y="354815"/>
                  </a:lnTo>
                  <a:cubicBezTo>
                    <a:pt x="2324110" y="368974"/>
                    <a:pt x="2312632" y="380453"/>
                    <a:pt x="2298472" y="380453"/>
                  </a:cubicBezTo>
                  <a:lnTo>
                    <a:pt x="25638" y="380453"/>
                  </a:lnTo>
                  <a:cubicBezTo>
                    <a:pt x="11478" y="380453"/>
                    <a:pt x="0" y="368974"/>
                    <a:pt x="0" y="354815"/>
                  </a:cubicBezTo>
                  <a:lnTo>
                    <a:pt x="0" y="25638"/>
                  </a:lnTo>
                  <a:cubicBezTo>
                    <a:pt x="0" y="11478"/>
                    <a:pt x="11478" y="0"/>
                    <a:pt x="2563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38100"/>
              <a:ext cx="2324110" cy="4185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9"/>
                </a:lnSpc>
              </a:pPr>
              <a:endParaRPr/>
            </a:p>
          </p:txBody>
        </p:sp>
      </p:grpSp>
      <p:sp>
        <p:nvSpPr>
          <p:cNvPr id="49" name="Freeform 49"/>
          <p:cNvSpPr/>
          <p:nvPr/>
        </p:nvSpPr>
        <p:spPr>
          <a:xfrm rot="5400000" flipV="1">
            <a:off x="6480511" y="7979447"/>
            <a:ext cx="961290" cy="520298"/>
          </a:xfrm>
          <a:custGeom>
            <a:avLst/>
            <a:gdLst/>
            <a:ahLst/>
            <a:cxnLst/>
            <a:rect l="l" t="t" r="r" b="b"/>
            <a:pathLst>
              <a:path w="961290" h="520298">
                <a:moveTo>
                  <a:pt x="0" y="520298"/>
                </a:moveTo>
                <a:lnTo>
                  <a:pt x="961290" y="520298"/>
                </a:lnTo>
                <a:lnTo>
                  <a:pt x="961290" y="0"/>
                </a:lnTo>
                <a:lnTo>
                  <a:pt x="0" y="0"/>
                </a:lnTo>
                <a:lnTo>
                  <a:pt x="0" y="520298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Freeform 50"/>
          <p:cNvSpPr/>
          <p:nvPr/>
        </p:nvSpPr>
        <p:spPr>
          <a:xfrm>
            <a:off x="988821" y="2698789"/>
            <a:ext cx="230946" cy="319097"/>
          </a:xfrm>
          <a:custGeom>
            <a:avLst/>
            <a:gdLst/>
            <a:ahLst/>
            <a:cxnLst/>
            <a:rect l="l" t="t" r="r" b="b"/>
            <a:pathLst>
              <a:path w="230946" h="319097">
                <a:moveTo>
                  <a:pt x="0" y="0"/>
                </a:moveTo>
                <a:lnTo>
                  <a:pt x="230947" y="0"/>
                </a:lnTo>
                <a:lnTo>
                  <a:pt x="230947" y="319097"/>
                </a:lnTo>
                <a:lnTo>
                  <a:pt x="0" y="3190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1" name="Freeform 51"/>
          <p:cNvSpPr/>
          <p:nvPr/>
        </p:nvSpPr>
        <p:spPr>
          <a:xfrm>
            <a:off x="939165" y="4122366"/>
            <a:ext cx="330258" cy="249345"/>
          </a:xfrm>
          <a:custGeom>
            <a:avLst/>
            <a:gdLst/>
            <a:ahLst/>
            <a:cxnLst/>
            <a:rect l="l" t="t" r="r" b="b"/>
            <a:pathLst>
              <a:path w="330258" h="249345">
                <a:moveTo>
                  <a:pt x="0" y="0"/>
                </a:moveTo>
                <a:lnTo>
                  <a:pt x="330259" y="0"/>
                </a:lnTo>
                <a:lnTo>
                  <a:pt x="330259" y="249345"/>
                </a:lnTo>
                <a:lnTo>
                  <a:pt x="0" y="2493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2" name="Freeform 52"/>
          <p:cNvSpPr/>
          <p:nvPr/>
        </p:nvSpPr>
        <p:spPr>
          <a:xfrm>
            <a:off x="966868" y="5412538"/>
            <a:ext cx="252900" cy="339463"/>
          </a:xfrm>
          <a:custGeom>
            <a:avLst/>
            <a:gdLst/>
            <a:ahLst/>
            <a:cxnLst/>
            <a:rect l="l" t="t" r="r" b="b"/>
            <a:pathLst>
              <a:path w="252900" h="339463">
                <a:moveTo>
                  <a:pt x="0" y="0"/>
                </a:moveTo>
                <a:lnTo>
                  <a:pt x="252900" y="0"/>
                </a:lnTo>
                <a:lnTo>
                  <a:pt x="252900" y="339462"/>
                </a:lnTo>
                <a:lnTo>
                  <a:pt x="0" y="33946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Freeform 53"/>
          <p:cNvSpPr/>
          <p:nvPr/>
        </p:nvSpPr>
        <p:spPr>
          <a:xfrm>
            <a:off x="931406" y="6685350"/>
            <a:ext cx="338017" cy="338017"/>
          </a:xfrm>
          <a:custGeom>
            <a:avLst/>
            <a:gdLst/>
            <a:ahLst/>
            <a:cxnLst/>
            <a:rect l="l" t="t" r="r" b="b"/>
            <a:pathLst>
              <a:path w="338017" h="338017">
                <a:moveTo>
                  <a:pt x="0" y="0"/>
                </a:moveTo>
                <a:lnTo>
                  <a:pt x="338018" y="0"/>
                </a:lnTo>
                <a:lnTo>
                  <a:pt x="338018" y="338017"/>
                </a:lnTo>
                <a:lnTo>
                  <a:pt x="0" y="338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4" name="Freeform 54"/>
          <p:cNvSpPr/>
          <p:nvPr/>
        </p:nvSpPr>
        <p:spPr>
          <a:xfrm>
            <a:off x="966868" y="7787282"/>
            <a:ext cx="331558" cy="310006"/>
          </a:xfrm>
          <a:custGeom>
            <a:avLst/>
            <a:gdLst/>
            <a:ahLst/>
            <a:cxnLst/>
            <a:rect l="l" t="t" r="r" b="b"/>
            <a:pathLst>
              <a:path w="331558" h="310006">
                <a:moveTo>
                  <a:pt x="0" y="0"/>
                </a:moveTo>
                <a:lnTo>
                  <a:pt x="331558" y="0"/>
                </a:lnTo>
                <a:lnTo>
                  <a:pt x="331558" y="310007"/>
                </a:lnTo>
                <a:lnTo>
                  <a:pt x="0" y="3100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5" name="Freeform 55"/>
          <p:cNvSpPr/>
          <p:nvPr/>
        </p:nvSpPr>
        <p:spPr>
          <a:xfrm>
            <a:off x="6802780" y="2764565"/>
            <a:ext cx="327674" cy="201929"/>
          </a:xfrm>
          <a:custGeom>
            <a:avLst/>
            <a:gdLst/>
            <a:ahLst/>
            <a:cxnLst/>
            <a:rect l="l" t="t" r="r" b="b"/>
            <a:pathLst>
              <a:path w="327674" h="201929">
                <a:moveTo>
                  <a:pt x="0" y="0"/>
                </a:moveTo>
                <a:lnTo>
                  <a:pt x="327674" y="0"/>
                </a:lnTo>
                <a:lnTo>
                  <a:pt x="327674" y="201929"/>
                </a:lnTo>
                <a:lnTo>
                  <a:pt x="0" y="2019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6" name="Freeform 56"/>
          <p:cNvSpPr/>
          <p:nvPr/>
        </p:nvSpPr>
        <p:spPr>
          <a:xfrm>
            <a:off x="6812127" y="4139054"/>
            <a:ext cx="333969" cy="219813"/>
          </a:xfrm>
          <a:custGeom>
            <a:avLst/>
            <a:gdLst/>
            <a:ahLst/>
            <a:cxnLst/>
            <a:rect l="l" t="t" r="r" b="b"/>
            <a:pathLst>
              <a:path w="333969" h="219813">
                <a:moveTo>
                  <a:pt x="0" y="0"/>
                </a:moveTo>
                <a:lnTo>
                  <a:pt x="333969" y="0"/>
                </a:lnTo>
                <a:lnTo>
                  <a:pt x="333969" y="219812"/>
                </a:lnTo>
                <a:lnTo>
                  <a:pt x="0" y="2198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7" name="Freeform 57"/>
          <p:cNvSpPr/>
          <p:nvPr/>
        </p:nvSpPr>
        <p:spPr>
          <a:xfrm>
            <a:off x="6815457" y="5487227"/>
            <a:ext cx="294728" cy="284044"/>
          </a:xfrm>
          <a:custGeom>
            <a:avLst/>
            <a:gdLst/>
            <a:ahLst/>
            <a:cxnLst/>
            <a:rect l="l" t="t" r="r" b="b"/>
            <a:pathLst>
              <a:path w="294728" h="284044">
                <a:moveTo>
                  <a:pt x="0" y="0"/>
                </a:moveTo>
                <a:lnTo>
                  <a:pt x="294728" y="0"/>
                </a:lnTo>
                <a:lnTo>
                  <a:pt x="294728" y="284044"/>
                </a:lnTo>
                <a:lnTo>
                  <a:pt x="0" y="28404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8" name="Freeform 58"/>
          <p:cNvSpPr/>
          <p:nvPr/>
        </p:nvSpPr>
        <p:spPr>
          <a:xfrm>
            <a:off x="6857655" y="8114567"/>
            <a:ext cx="252530" cy="254759"/>
          </a:xfrm>
          <a:custGeom>
            <a:avLst/>
            <a:gdLst/>
            <a:ahLst/>
            <a:cxnLst/>
            <a:rect l="l" t="t" r="r" b="b"/>
            <a:pathLst>
              <a:path w="252530" h="254759">
                <a:moveTo>
                  <a:pt x="0" y="0"/>
                </a:moveTo>
                <a:lnTo>
                  <a:pt x="252530" y="0"/>
                </a:lnTo>
                <a:lnTo>
                  <a:pt x="252530" y="254759"/>
                </a:lnTo>
                <a:lnTo>
                  <a:pt x="0" y="2547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9" name="Freeform 59"/>
          <p:cNvSpPr/>
          <p:nvPr/>
        </p:nvSpPr>
        <p:spPr>
          <a:xfrm>
            <a:off x="6845095" y="6858331"/>
            <a:ext cx="307405" cy="239869"/>
          </a:xfrm>
          <a:custGeom>
            <a:avLst/>
            <a:gdLst/>
            <a:ahLst/>
            <a:cxnLst/>
            <a:rect l="l" t="t" r="r" b="b"/>
            <a:pathLst>
              <a:path w="307405" h="239869">
                <a:moveTo>
                  <a:pt x="0" y="0"/>
                </a:moveTo>
                <a:lnTo>
                  <a:pt x="307405" y="0"/>
                </a:lnTo>
                <a:lnTo>
                  <a:pt x="307405" y="239869"/>
                </a:lnTo>
                <a:lnTo>
                  <a:pt x="0" y="23986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0" name="TextBox 60"/>
          <p:cNvSpPr txBox="1"/>
          <p:nvPr/>
        </p:nvSpPr>
        <p:spPr>
          <a:xfrm>
            <a:off x="13234457" y="4293235"/>
            <a:ext cx="4495511" cy="1814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859"/>
              </a:lnSpc>
            </a:pPr>
            <a:r>
              <a:rPr lang="en-US" sz="6999">
                <a:solidFill>
                  <a:srgbClr val="425821"/>
                </a:solidFill>
                <a:latin typeface="AU Passata 1"/>
                <a:ea typeface="AU Passata 1"/>
                <a:cs typeface="AU Passata 1"/>
                <a:sym typeface="AU Passata 1"/>
              </a:rPr>
              <a:t>Research facilities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573994" y="2484492"/>
            <a:ext cx="4323730" cy="75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State-of-the-art </a:t>
            </a:r>
          </a:p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laboratories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431327" y="3008361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63" name="TextBox 63"/>
          <p:cNvSpPr txBox="1"/>
          <p:nvPr/>
        </p:nvSpPr>
        <p:spPr>
          <a:xfrm>
            <a:off x="1573994" y="3867923"/>
            <a:ext cx="4323730" cy="75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Greenhouses, semifield facilities and lysimeter units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431327" y="4391791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65" name="TextBox 65"/>
          <p:cNvSpPr txBox="1"/>
          <p:nvPr/>
        </p:nvSpPr>
        <p:spPr>
          <a:xfrm>
            <a:off x="7430855" y="2484492"/>
            <a:ext cx="4323730" cy="75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World’s largest experimental biogas plant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7288189" y="3008361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67" name="TextBox 67"/>
          <p:cNvSpPr txBox="1"/>
          <p:nvPr/>
        </p:nvSpPr>
        <p:spPr>
          <a:xfrm>
            <a:off x="1573994" y="5330368"/>
            <a:ext cx="4323730" cy="381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Climate chambers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1431327" y="5791181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69" name="TextBox 69"/>
          <p:cNvSpPr txBox="1"/>
          <p:nvPr/>
        </p:nvSpPr>
        <p:spPr>
          <a:xfrm>
            <a:off x="7430855" y="5248212"/>
            <a:ext cx="4323730" cy="75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~300 hectares of farmland for field trials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7288189" y="5772080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71" name="TextBox 71"/>
          <p:cNvSpPr txBox="1"/>
          <p:nvPr/>
        </p:nvSpPr>
        <p:spPr>
          <a:xfrm>
            <a:off x="7430855" y="6597229"/>
            <a:ext cx="4323730" cy="75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Global Rust Reference </a:t>
            </a:r>
          </a:p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Center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7288189" y="7121097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73" name="TextBox 73"/>
          <p:cNvSpPr txBox="1"/>
          <p:nvPr/>
        </p:nvSpPr>
        <p:spPr>
          <a:xfrm>
            <a:off x="7430855" y="3867923"/>
            <a:ext cx="4323730" cy="75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Access to onsite research farm animals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7288189" y="4391791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75" name="TextBox 75"/>
          <p:cNvSpPr txBox="1"/>
          <p:nvPr/>
        </p:nvSpPr>
        <p:spPr>
          <a:xfrm>
            <a:off x="1573994" y="6588606"/>
            <a:ext cx="4323730" cy="381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Climate stations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1431327" y="7049419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77" name="TextBox 77"/>
          <p:cNvSpPr txBox="1"/>
          <p:nvPr/>
        </p:nvSpPr>
        <p:spPr>
          <a:xfrm>
            <a:off x="1573994" y="7700221"/>
            <a:ext cx="4323730" cy="381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Solar panels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1431327" y="8161034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79" name="TextBox 79"/>
          <p:cNvSpPr txBox="1"/>
          <p:nvPr/>
        </p:nvSpPr>
        <p:spPr>
          <a:xfrm>
            <a:off x="7422848" y="7988289"/>
            <a:ext cx="4323730" cy="381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AU Passata 1"/>
                <a:ea typeface="AU Passata 1"/>
                <a:cs typeface="AU Passata 1"/>
                <a:sym typeface="AU Passata 1"/>
              </a:rPr>
              <a:t>Biorefinery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7280181" y="8449102"/>
            <a:ext cx="947330" cy="10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"/>
              </a:lnSpc>
            </a:pPr>
            <a:endParaRPr/>
          </a:p>
        </p:txBody>
      </p:sp>
      <p:sp>
        <p:nvSpPr>
          <p:cNvPr id="81" name="Freeform 81"/>
          <p:cNvSpPr/>
          <p:nvPr/>
        </p:nvSpPr>
        <p:spPr>
          <a:xfrm>
            <a:off x="14083229" y="558691"/>
            <a:ext cx="3850317" cy="940018"/>
          </a:xfrm>
          <a:custGeom>
            <a:avLst/>
            <a:gdLst/>
            <a:ahLst/>
            <a:cxnLst/>
            <a:rect l="l" t="t" r="r" b="b"/>
            <a:pathLst>
              <a:path w="3850317" h="940018">
                <a:moveTo>
                  <a:pt x="0" y="0"/>
                </a:moveTo>
                <a:lnTo>
                  <a:pt x="3850316" y="0"/>
                </a:lnTo>
                <a:lnTo>
                  <a:pt x="3850316" y="940018"/>
                </a:lnTo>
                <a:lnTo>
                  <a:pt x="0" y="94001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r="-144275" b="-1506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88696" y="4175650"/>
            <a:ext cx="3699304" cy="1935701"/>
            <a:chOff x="0" y="0"/>
            <a:chExt cx="974302" cy="5098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4302" cy="509814"/>
            </a:xfrm>
            <a:custGeom>
              <a:avLst/>
              <a:gdLst/>
              <a:ahLst/>
              <a:cxnLst/>
              <a:rect l="l" t="t" r="r" b="b"/>
              <a:pathLst>
                <a:path w="974302" h="509814">
                  <a:moveTo>
                    <a:pt x="0" y="0"/>
                  </a:moveTo>
                  <a:lnTo>
                    <a:pt x="974302" y="0"/>
                  </a:lnTo>
                  <a:lnTo>
                    <a:pt x="974302" y="509814"/>
                  </a:lnTo>
                  <a:lnTo>
                    <a:pt x="0" y="509814"/>
                  </a:lnTo>
                  <a:close/>
                </a:path>
              </a:pathLst>
            </a:custGeom>
            <a:solidFill>
              <a:srgbClr val="42582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974302" cy="538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4789980" y="4615933"/>
            <a:ext cx="2932993" cy="948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859"/>
              </a:lnSpc>
            </a:pPr>
            <a:r>
              <a:rPr lang="en-US" sz="6999">
                <a:solidFill>
                  <a:srgbClr val="FFFFFF"/>
                </a:solidFill>
                <a:latin typeface="AU Passata 1"/>
                <a:ea typeface="AU Passata 1"/>
                <a:cs typeface="AU Passata 1"/>
                <a:sym typeface="AU Passata 1"/>
              </a:rPr>
              <a:t>Staff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703" y="2316932"/>
            <a:ext cx="9507679" cy="795038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6315024" y="8432173"/>
            <a:ext cx="1407949" cy="140794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2582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21872" tIns="21872" rIns="21872" bIns="21872" rtlCol="0" anchor="ctr"/>
            <a:lstStyle/>
            <a:p>
              <a:pPr algn="ctr">
                <a:lnSpc>
                  <a:spcPts val="209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6532301" y="8797284"/>
            <a:ext cx="973395" cy="677726"/>
          </a:xfrm>
          <a:custGeom>
            <a:avLst/>
            <a:gdLst/>
            <a:ahLst/>
            <a:cxnLst/>
            <a:rect l="l" t="t" r="r" b="b"/>
            <a:pathLst>
              <a:path w="973395" h="677726">
                <a:moveTo>
                  <a:pt x="0" y="0"/>
                </a:moveTo>
                <a:lnTo>
                  <a:pt x="973395" y="0"/>
                </a:lnTo>
                <a:lnTo>
                  <a:pt x="973395" y="677727"/>
                </a:lnTo>
                <a:lnTo>
                  <a:pt x="0" y="6777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6" y="641019"/>
            <a:ext cx="6080990" cy="500923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9043" y="5005275"/>
            <a:ext cx="6704108" cy="5028411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4359567" y="506766"/>
            <a:ext cx="3694167" cy="1043868"/>
          </a:xfrm>
          <a:custGeom>
            <a:avLst/>
            <a:gdLst/>
            <a:ahLst/>
            <a:cxnLst/>
            <a:rect l="l" t="t" r="r" b="b"/>
            <a:pathLst>
              <a:path w="3694167" h="1043868">
                <a:moveTo>
                  <a:pt x="0" y="0"/>
                </a:moveTo>
                <a:lnTo>
                  <a:pt x="3694167" y="0"/>
                </a:lnTo>
                <a:lnTo>
                  <a:pt x="3694167" y="1043868"/>
                </a:lnTo>
                <a:lnTo>
                  <a:pt x="0" y="10438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744</Words>
  <Application>Microsoft Macintosh PowerPoint</Application>
  <PresentationFormat>Custom</PresentationFormat>
  <Paragraphs>225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AU Passata 2</vt:lpstr>
      <vt:lpstr>AU Passata 1</vt:lpstr>
      <vt:lpstr>Arial</vt:lpstr>
      <vt:lpstr>AU Peto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AGRO slides + HIGHLIGHTS</dc:title>
  <cp:lastModifiedBy>Jonathan Torp Henschel</cp:lastModifiedBy>
  <cp:revision>2</cp:revision>
  <dcterms:created xsi:type="dcterms:W3CDTF">2006-08-16T00:00:00Z</dcterms:created>
  <dcterms:modified xsi:type="dcterms:W3CDTF">2026-05-20T09:32:20Z</dcterms:modified>
  <dc:identifier>DAGhhF-vfCc</dc:identifier>
</cp:coreProperties>
</file>