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1" r:id="rId5"/>
    <p:sldId id="519" r:id="rId6"/>
    <p:sldId id="262" r:id="rId7"/>
    <p:sldId id="312" r:id="rId8"/>
    <p:sldId id="258" r:id="rId9"/>
    <p:sldId id="273" r:id="rId10"/>
    <p:sldId id="512" r:id="rId11"/>
    <p:sldId id="264" r:id="rId12"/>
    <p:sldId id="287" r:id="rId13"/>
    <p:sldId id="497" r:id="rId14"/>
    <p:sldId id="265" r:id="rId15"/>
    <p:sldId id="266" r:id="rId16"/>
    <p:sldId id="267" r:id="rId17"/>
    <p:sldId id="322" r:id="rId18"/>
    <p:sldId id="498" r:id="rId19"/>
    <p:sldId id="319" r:id="rId20"/>
    <p:sldId id="321" r:id="rId21"/>
    <p:sldId id="496" r:id="rId22"/>
    <p:sldId id="499" r:id="rId23"/>
    <p:sldId id="520" r:id="rId24"/>
    <p:sldId id="500" r:id="rId25"/>
    <p:sldId id="521" r:id="rId26"/>
    <p:sldId id="525" r:id="rId27"/>
    <p:sldId id="526" r:id="rId28"/>
    <p:sldId id="501" r:id="rId29"/>
    <p:sldId id="522" r:id="rId30"/>
    <p:sldId id="523" r:id="rId31"/>
    <p:sldId id="502" r:id="rId32"/>
    <p:sldId id="524" r:id="rId33"/>
    <p:sldId id="260" r:id="rId34"/>
  </p:sldIdLst>
  <p:sldSz cx="12188825" cy="6858000"/>
  <p:notesSz cx="6797675" cy="9926638"/>
  <p:embeddedFontLst>
    <p:embeddedFont>
      <p:font typeface="AU Passata" panose="020B0503030502030804" pitchFamily="34" charset="0"/>
      <p:regular r:id="rId37"/>
      <p:bold r:id="rId38"/>
    </p:embeddedFont>
    <p:embeddedFont>
      <p:font typeface="AU Passata Light" panose="020B0303030902030804" pitchFamily="34" charset="0"/>
      <p:regular r:id="rId39"/>
      <p:bold r:id="rId40"/>
    </p:embeddedFont>
    <p:embeddedFont>
      <p:font typeface="AU Peto" panose="040C0B07020602020301" pitchFamily="82" charset="0"/>
      <p:regular r:id="rId41"/>
      <p:bold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3457" autoAdjust="0"/>
  </p:normalViewPr>
  <p:slideViewPr>
    <p:cSldViewPr snapToObjects="1" showGuides="1">
      <p:cViewPr varScale="1">
        <p:scale>
          <a:sx n="108" d="100"/>
          <a:sy n="108" d="100"/>
        </p:scale>
        <p:origin x="76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Data\pptdata\AGRO\&#216;R\2024\Oversig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Data\pptdata\AGRO\&#216;R\2024\Oversig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Data\pptdata\AGRO\&#216;R\2024\Oversig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Department</a:t>
            </a:r>
            <a:r>
              <a:rPr lang="da-DK" baseline="0"/>
              <a:t> of Agroecology has 365 staff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7E-482D-B3E8-B00049432E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7E-482D-B3E8-B00049432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7E-482D-B3E8-B00049432E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07E-482D-B3E8-B00049432E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07E-482D-B3E8-B00049432E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318232-0D99-42A3-9731-BFE1A72E78C1}" type="CATEGORYNAME">
                      <a:rPr lang="en-US" sz="1200" baseline="0"/>
                      <a:pPr/>
                      <a:t>[CATEGORY NAME]</a:t>
                    </a:fld>
                    <a:endParaRPr lang="da-DK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7E-482D-B3E8-B00049432E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2AD9EF-D01C-4EC7-BC8B-7EB1BA2BC39D}" type="CATEGORYNAME">
                      <a:rPr lang="en-US"/>
                      <a:pPr/>
                      <a:t>[CATEGORY NAME]</a:t>
                    </a:fld>
                    <a:endParaRPr lang="da-DK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7E-482D-B3E8-B00049432E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2156A2-75B7-43F9-833C-B6CC2D3CCB6D}" type="CATEGORYNAME">
                      <a:rPr lang="en-US"/>
                      <a:pPr/>
                      <a:t>[CATEGORY NAME]</a:t>
                    </a:fld>
                    <a:endParaRPr lang="da-DK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7E-482D-B3E8-B00049432E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0AAE551-CAB9-462E-AEC1-8950FD966CE3}" type="CATEGORYNAME">
                      <a:rPr lang="en-US"/>
                      <a:pPr/>
                      <a:t>[CATEGORY NAME]</a:t>
                    </a:fld>
                    <a:endParaRPr lang="da-DK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7E-482D-B3E8-B00049432E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28A5D71-312F-4BC4-A44E-873FFF0E615F}" type="CATEGORYNAME">
                      <a:rPr lang="en-US" sz="1200" baseline="0"/>
                      <a:pPr/>
                      <a:t>[CATEGORY NAME]</a:t>
                    </a:fld>
                    <a:endParaRPr lang="da-DK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7E-482D-B3E8-B00049432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Sheet1!$D$2:$D$6</c:f>
              <c:strCache>
                <c:ptCount val="5"/>
                <c:pt idx="0">
                  <c:v>Permanent scientific</c:v>
                </c:pt>
                <c:pt idx="1">
                  <c:v>Temporary scientific</c:v>
                </c:pt>
                <c:pt idx="2">
                  <c:v>PhD students</c:v>
                </c:pt>
                <c:pt idx="3">
                  <c:v>Administration</c:v>
                </c:pt>
                <c:pt idx="4">
                  <c:v>Technicians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78</c:v>
                </c:pt>
                <c:pt idx="1">
                  <c:v>74</c:v>
                </c:pt>
                <c:pt idx="2">
                  <c:v>67</c:v>
                </c:pt>
                <c:pt idx="3">
                  <c:v>16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7E-482D-B3E8-B00049432E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 err="1"/>
              <a:t>Income</a:t>
            </a:r>
            <a:r>
              <a:rPr lang="da-DK" dirty="0"/>
              <a:t> (</a:t>
            </a:r>
            <a:r>
              <a:rPr lang="da-DK" dirty="0" err="1"/>
              <a:t>mill</a:t>
            </a:r>
            <a:r>
              <a:rPr lang="da-DK" dirty="0"/>
              <a:t>. DKK)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Finanslov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118.255</c:v>
                </c:pt>
                <c:pt idx="1">
                  <c:v>131.952</c:v>
                </c:pt>
                <c:pt idx="2">
                  <c:v>134.08099999999999</c:v>
                </c:pt>
                <c:pt idx="3">
                  <c:v>138.321</c:v>
                </c:pt>
                <c:pt idx="4">
                  <c:v>154.04400000000001</c:v>
                </c:pt>
                <c:pt idx="5">
                  <c:v>149.81700000000001</c:v>
                </c:pt>
                <c:pt idx="6">
                  <c:v>154.21899999999999</c:v>
                </c:pt>
                <c:pt idx="7">
                  <c:v>157.44200000000001</c:v>
                </c:pt>
                <c:pt idx="8">
                  <c:v>165.08199999999999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0E-4F67-ADD7-834E654BC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Eksterne tilskud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105.145</c:v>
                </c:pt>
                <c:pt idx="1">
                  <c:v>121.67100000000001</c:v>
                </c:pt>
                <c:pt idx="2">
                  <c:v>133.66800000000001</c:v>
                </c:pt>
                <c:pt idx="3">
                  <c:v>159.381</c:v>
                </c:pt>
                <c:pt idx="4">
                  <c:v>202.93299999999999</c:v>
                </c:pt>
                <c:pt idx="5">
                  <c:v>235.79</c:v>
                </c:pt>
                <c:pt idx="6">
                  <c:v>255.34100000000001</c:v>
                </c:pt>
                <c:pt idx="7">
                  <c:v>262.49599999999998</c:v>
                </c:pt>
                <c:pt idx="8">
                  <c:v>264.95100000000002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0E-4F67-ADD7-834E654BC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792320"/>
        <c:axId val="1117775520"/>
      </c:scatterChart>
      <c:valAx>
        <c:axId val="111779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7775520"/>
        <c:crosses val="autoZero"/>
        <c:crossBetween val="midCat"/>
      </c:valAx>
      <c:valAx>
        <c:axId val="111777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7792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 err="1"/>
              <a:t>Costs</a:t>
            </a:r>
            <a:r>
              <a:rPr lang="da-DK" dirty="0"/>
              <a:t> (</a:t>
            </a:r>
            <a:r>
              <a:rPr lang="da-DK" dirty="0" err="1"/>
              <a:t>mill</a:t>
            </a:r>
            <a:r>
              <a:rPr lang="da-DK" dirty="0"/>
              <a:t>. DKK)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Lønninger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Sheet1!$G$2:$G$10</c:f>
              <c:numCache>
                <c:formatCode>General</c:formatCode>
                <c:ptCount val="9"/>
                <c:pt idx="0">
                  <c:v>89.14</c:v>
                </c:pt>
                <c:pt idx="1">
                  <c:v>134.76599999999999</c:v>
                </c:pt>
                <c:pt idx="2">
                  <c:v>133.47</c:v>
                </c:pt>
                <c:pt idx="3">
                  <c:v>155.733</c:v>
                </c:pt>
                <c:pt idx="4">
                  <c:v>189.67699999999999</c:v>
                </c:pt>
                <c:pt idx="5">
                  <c:v>205.804</c:v>
                </c:pt>
                <c:pt idx="6">
                  <c:v>222.55600000000001</c:v>
                </c:pt>
                <c:pt idx="7">
                  <c:v>224.477</c:v>
                </c:pt>
                <c:pt idx="8">
                  <c:v>229.114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54-4C0E-9969-26883767CE80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Husleje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Sheet1!$H$2:$H$10</c:f>
              <c:numCache>
                <c:formatCode>General</c:formatCode>
                <c:ptCount val="9"/>
                <c:pt idx="0">
                  <c:v>16.739999999999998</c:v>
                </c:pt>
                <c:pt idx="1">
                  <c:v>29.792999999999999</c:v>
                </c:pt>
                <c:pt idx="2">
                  <c:v>33.759</c:v>
                </c:pt>
                <c:pt idx="3">
                  <c:v>31.516999999999999</c:v>
                </c:pt>
                <c:pt idx="4">
                  <c:v>35.520000000000003</c:v>
                </c:pt>
                <c:pt idx="5">
                  <c:v>48.9</c:v>
                </c:pt>
                <c:pt idx="6">
                  <c:v>50.281999999999996</c:v>
                </c:pt>
                <c:pt idx="7">
                  <c:v>51.063000000000002</c:v>
                </c:pt>
                <c:pt idx="8">
                  <c:v>52.267000000000003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54-4C0E-9969-26883767CE80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Øvrig drift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Sheet1!$I$2:$I$10</c:f>
              <c:numCache>
                <c:formatCode>General</c:formatCode>
                <c:ptCount val="9"/>
                <c:pt idx="0">
                  <c:v>2.2480000000000002</c:v>
                </c:pt>
                <c:pt idx="1">
                  <c:v>33.28</c:v>
                </c:pt>
                <c:pt idx="2">
                  <c:v>39.033999999999999</c:v>
                </c:pt>
                <c:pt idx="3">
                  <c:v>42.067</c:v>
                </c:pt>
                <c:pt idx="4">
                  <c:v>48.027000000000001</c:v>
                </c:pt>
                <c:pt idx="5">
                  <c:v>52.113</c:v>
                </c:pt>
                <c:pt idx="6">
                  <c:v>52.936</c:v>
                </c:pt>
                <c:pt idx="7">
                  <c:v>53.767000000000003</c:v>
                </c:pt>
                <c:pt idx="8">
                  <c:v>53.579000000000001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54-4C0E-9969-26883767CE80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Afskrivninger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Sheet1!$J$2:$J$10</c:f>
              <c:numCache>
                <c:formatCode>General</c:formatCode>
                <c:ptCount val="9"/>
                <c:pt idx="0">
                  <c:v>2.2549999999999999</c:v>
                </c:pt>
                <c:pt idx="1">
                  <c:v>3.46</c:v>
                </c:pt>
                <c:pt idx="2">
                  <c:v>3.9689999999999999</c:v>
                </c:pt>
                <c:pt idx="3">
                  <c:v>5.6639999999999997</c:v>
                </c:pt>
                <c:pt idx="4">
                  <c:v>7.7610000000000001</c:v>
                </c:pt>
                <c:pt idx="5">
                  <c:v>10.291</c:v>
                </c:pt>
                <c:pt idx="6">
                  <c:v>9.5</c:v>
                </c:pt>
                <c:pt idx="7">
                  <c:v>8.5</c:v>
                </c:pt>
                <c:pt idx="8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54-4C0E-9969-26883767C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8636992"/>
        <c:axId val="1348625472"/>
      </c:scatterChart>
      <c:valAx>
        <c:axId val="134863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48625472"/>
        <c:crosses val="autoZero"/>
        <c:crossBetween val="midCat"/>
      </c:valAx>
      <c:valAx>
        <c:axId val="13486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48636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 err="1"/>
              <a:t>Staff</a:t>
            </a:r>
            <a:r>
              <a:rPr lang="da-DK" dirty="0"/>
              <a:t> (person-</a:t>
            </a:r>
            <a:r>
              <a:rPr lang="da-DK" dirty="0" err="1"/>
              <a:t>years</a:t>
            </a:r>
            <a:r>
              <a:rPr lang="da-DK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VIP senior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Sheet1!$L$2:$L$10</c:f>
              <c:numCache>
                <c:formatCode>General</c:formatCode>
                <c:ptCount val="9"/>
                <c:pt idx="0">
                  <c:v>58.2</c:v>
                </c:pt>
                <c:pt idx="1">
                  <c:v>60.1</c:v>
                </c:pt>
                <c:pt idx="2">
                  <c:v>60.2</c:v>
                </c:pt>
                <c:pt idx="3">
                  <c:v>63.1</c:v>
                </c:pt>
                <c:pt idx="4">
                  <c:v>76.3</c:v>
                </c:pt>
                <c:pt idx="5">
                  <c:v>80.099999999999994</c:v>
                </c:pt>
                <c:pt idx="6">
                  <c:v>84.1</c:v>
                </c:pt>
                <c:pt idx="7">
                  <c:v>84.1</c:v>
                </c:pt>
                <c:pt idx="8">
                  <c:v>84.1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DB-40F7-8417-F4347E1CAAC9}"/>
            </c:ext>
          </c:extLst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VIP øvrig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Sheet1!$M$2:$M$10</c:f>
              <c:numCache>
                <c:formatCode>General</c:formatCode>
                <c:ptCount val="9"/>
                <c:pt idx="0">
                  <c:v>35.9</c:v>
                </c:pt>
                <c:pt idx="1">
                  <c:v>40.4</c:v>
                </c:pt>
                <c:pt idx="2">
                  <c:v>42.3</c:v>
                </c:pt>
                <c:pt idx="3">
                  <c:v>57.3</c:v>
                </c:pt>
                <c:pt idx="4">
                  <c:v>65.400000000000006</c:v>
                </c:pt>
                <c:pt idx="5">
                  <c:v>68.7</c:v>
                </c:pt>
                <c:pt idx="6">
                  <c:v>72.099999999999994</c:v>
                </c:pt>
                <c:pt idx="7">
                  <c:v>72.099999999999994</c:v>
                </c:pt>
                <c:pt idx="8">
                  <c:v>72.099999999999994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DB-40F7-8417-F4347E1CAAC9}"/>
            </c:ext>
          </c:extLst>
        </c:ser>
        <c:ser>
          <c:idx val="2"/>
          <c:order val="2"/>
          <c:tx>
            <c:strRef>
              <c:f>Sheet1!$N$1</c:f>
              <c:strCache>
                <c:ptCount val="1"/>
                <c:pt idx="0">
                  <c:v>PhD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Sheet1!$N$2:$N$10</c:f>
              <c:numCache>
                <c:formatCode>General</c:formatCode>
                <c:ptCount val="9"/>
                <c:pt idx="0">
                  <c:v>35.200000000000003</c:v>
                </c:pt>
                <c:pt idx="1">
                  <c:v>29.4</c:v>
                </c:pt>
                <c:pt idx="2">
                  <c:v>28.3</c:v>
                </c:pt>
                <c:pt idx="3">
                  <c:v>34.5</c:v>
                </c:pt>
                <c:pt idx="4">
                  <c:v>42.5</c:v>
                </c:pt>
                <c:pt idx="5">
                  <c:v>44.6</c:v>
                </c:pt>
                <c:pt idx="6">
                  <c:v>46.8</c:v>
                </c:pt>
                <c:pt idx="7">
                  <c:v>46.8</c:v>
                </c:pt>
                <c:pt idx="8">
                  <c:v>46.8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DB-40F7-8417-F4347E1CAAC9}"/>
            </c:ext>
          </c:extLst>
        </c:ser>
        <c:ser>
          <c:idx val="3"/>
          <c:order val="3"/>
          <c:tx>
            <c:strRef>
              <c:f>Sheet1!$O$1</c:f>
              <c:strCache>
                <c:ptCount val="1"/>
                <c:pt idx="0">
                  <c:v>TAP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xVal>
          <c:yVal>
            <c:numRef>
              <c:f>Sheet1!$O$2:$O$10</c:f>
              <c:numCache>
                <c:formatCode>General</c:formatCode>
                <c:ptCount val="9"/>
                <c:pt idx="0">
                  <c:v>117</c:v>
                </c:pt>
                <c:pt idx="1">
                  <c:v>112.4</c:v>
                </c:pt>
                <c:pt idx="2">
                  <c:v>108.5</c:v>
                </c:pt>
                <c:pt idx="3">
                  <c:v>120</c:v>
                </c:pt>
                <c:pt idx="4">
                  <c:v>128.9</c:v>
                </c:pt>
                <c:pt idx="5">
                  <c:v>135.19999999999999</c:v>
                </c:pt>
                <c:pt idx="6">
                  <c:v>141.80000000000001</c:v>
                </c:pt>
                <c:pt idx="7">
                  <c:v>141.80000000000001</c:v>
                </c:pt>
                <c:pt idx="8">
                  <c:v>141.80000000000001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DB-40F7-8417-F4347E1CA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565968"/>
        <c:axId val="765558768"/>
      </c:scatterChart>
      <c:valAx>
        <c:axId val="765565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5558768"/>
        <c:crosses val="autoZero"/>
        <c:crossBetween val="midCat"/>
      </c:valAx>
      <c:valAx>
        <c:axId val="76555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5565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522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8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28 </a:t>
            </a:r>
            <a:r>
              <a:rPr lang="en-GB" sz="700" b="0" cap="all" baseline="0" dirty="0" err="1">
                <a:solidFill>
                  <a:schemeClr val="bg1"/>
                </a:solidFill>
                <a:latin typeface="+mn-lt"/>
              </a:rPr>
              <a:t>october</a:t>
            </a: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 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Head of department, 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AGRO Days 2024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Jørgen Eivind Olesen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67396926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53645" y="1974728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53645" y="78162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3645" y="2263478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28 </a:t>
            </a:r>
            <a:r>
              <a:rPr lang="en-GB" sz="700" b="0" cap="all" baseline="0" dirty="0" err="1">
                <a:solidFill>
                  <a:schemeClr val="bg1"/>
                </a:solidFill>
                <a:latin typeface="+mn-lt"/>
              </a:rPr>
              <a:t>october</a:t>
            </a: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 2024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Head of department, 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AGRO Days 2024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Jørgen Eivind Olesen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132427451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8 November 2022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Head of department, 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>
                <a:solidFill>
                  <a:schemeClr val="bg1"/>
                </a:solidFill>
                <a:latin typeface="+mn-lt"/>
              </a:rPr>
              <a:t>AGRO Researcher Days 2022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Jørgen Eivind Olesen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79273110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 dirty="0"/>
              <a:t>26/10/2022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1997259028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AGRO Days 2024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Jørgen Eivind Olesen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5500" y="5999321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28 </a:t>
            </a:r>
            <a:r>
              <a:rPr lang="en-GB" sz="700" b="0" cap="all" baseline="0" dirty="0" err="1">
                <a:solidFill>
                  <a:schemeClr val="tx1"/>
                </a:solidFill>
                <a:latin typeface="+mn-lt"/>
              </a:rPr>
              <a:t>october</a:t>
            </a: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Head of department, Professor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27/10/2024</a:t>
            </a:fld>
            <a:r>
              <a:rPr lang="en-GB"/>
              <a:t>26/10/2022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4.jpeg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en-GB" dirty="0"/>
              <a:t>AGRO Days</a:t>
            </a:r>
            <a:br>
              <a:rPr lang="en-GB" dirty="0"/>
            </a:br>
            <a:r>
              <a:rPr lang="en-GB" dirty="0"/>
              <a:t>28-29 </a:t>
            </a:r>
            <a:r>
              <a:rPr lang="en-GB" dirty="0" err="1"/>
              <a:t>october</a:t>
            </a:r>
            <a:r>
              <a:rPr lang="en-GB" dirty="0"/>
              <a:t>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DFFFF-DE0C-F80D-DC81-3C540BBD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0192-FC57-693C-A2A5-E7C11601A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3298B-B3FD-D817-561A-9CA411233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dirty="0"/>
              <a:t>Department organisation</a:t>
            </a:r>
          </a:p>
          <a:p>
            <a:r>
              <a:rPr lang="en-GB" b="1" dirty="0"/>
              <a:t>Department economy and funding</a:t>
            </a:r>
          </a:p>
          <a:p>
            <a:r>
              <a:rPr lang="en-GB" dirty="0"/>
              <a:t>Department strategy </a:t>
            </a:r>
          </a:p>
          <a:p>
            <a:r>
              <a:rPr lang="en-GB" dirty="0"/>
              <a:t>Educational programs</a:t>
            </a:r>
          </a:p>
          <a:p>
            <a:r>
              <a:rPr lang="en-GB" dirty="0"/>
              <a:t>Research integrity</a:t>
            </a:r>
          </a:p>
          <a:p>
            <a:r>
              <a:rPr lang="en-GB" dirty="0"/>
              <a:t>GDD and SDD</a:t>
            </a:r>
          </a:p>
          <a:p>
            <a:r>
              <a:rPr lang="en-GB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78D4-AD9B-6BBB-22C1-157EB38CD3C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8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AE1063E-C4E0-6E12-AEF3-BF97A5387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84712"/>
              </p:ext>
            </p:extLst>
          </p:nvPr>
        </p:nvGraphicFramePr>
        <p:xfrm>
          <a:off x="6238428" y="3867944"/>
          <a:ext cx="4968552" cy="312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economy and staffing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6B2-2E05-4704-ABF8-7089034CB582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413921B-39A0-7488-4FC2-54CE0FBCF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33670"/>
              </p:ext>
            </p:extLst>
          </p:nvPr>
        </p:nvGraphicFramePr>
        <p:xfrm>
          <a:off x="758890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62DF7D2-3AA7-3B21-EF05-FE1ABBA4A3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113535"/>
              </p:ext>
            </p:extLst>
          </p:nvPr>
        </p:nvGraphicFramePr>
        <p:xfrm>
          <a:off x="6024765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D99C3A2-A629-FF2C-3699-ED49A5049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88512"/>
              </p:ext>
            </p:extLst>
          </p:nvPr>
        </p:nvGraphicFramePr>
        <p:xfrm>
          <a:off x="758890" y="36995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680319E-4DDD-07F1-824F-193E338B3D1D}"/>
              </a:ext>
            </a:extLst>
          </p:cNvPr>
          <p:cNvSpPr txBox="1"/>
          <p:nvPr/>
        </p:nvSpPr>
        <p:spPr>
          <a:xfrm>
            <a:off x="3503931" y="755412"/>
            <a:ext cx="434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SESS group from </a:t>
            </a:r>
            <a:r>
              <a:rPr lang="en-US" sz="1800" dirty="0" err="1">
                <a:solidFill>
                  <a:prstClr val="black"/>
                </a:solidFill>
                <a:latin typeface="Aptos" panose="02110004020202020204"/>
              </a:rPr>
              <a:t>EcoScience</a:t>
            </a: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 not included</a:t>
            </a:r>
            <a:endParaRPr lang="da-DK" sz="18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717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external funding  (REAP)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EFD6-23EF-4C71-8BFF-73A75F6FCFFA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0AFC4-92BD-B236-6FB0-40AA6A90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" y="1844825"/>
            <a:ext cx="6517674" cy="3902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3026B0-FB1A-254F-623F-36DCCD63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89" y="1780204"/>
            <a:ext cx="5447844" cy="39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Economy - considerations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F4E227-BA08-5DB9-A0F6-E1B00B4A339C}"/>
              </a:ext>
            </a:extLst>
          </p:cNvPr>
          <p:cNvSpPr txBox="1">
            <a:spLocks/>
          </p:cNvSpPr>
          <p:nvPr/>
        </p:nvSpPr>
        <p:spPr>
          <a:xfrm>
            <a:off x="838200" y="1484784"/>
            <a:ext cx="109735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Strong attraction of external funding (transfer funds to the future)</a:t>
            </a:r>
          </a:p>
          <a:p>
            <a:pPr fontAlgn="auto"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Increased rent (more office and lab space and space for students)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Recent staff growth of 15% per year, but projected only 5% in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Increase support functions (management, data, communication)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ncrease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student recruitment for viable educational programs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ontinue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developing and modernizing research facilities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Efficient recruitment processes – ensure / improve transparency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We recruit very qualified staff – this is also being </a:t>
            </a:r>
            <a:r>
              <a:rPr lang="en-US">
                <a:solidFill>
                  <a:sysClr val="windowText" lastClr="000000"/>
                </a:solidFill>
                <a:latin typeface="Aptos" panose="02110004020202020204"/>
              </a:rPr>
              <a:t>noticed outside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0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Housing and land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EF92-5F88-4BD4-7ECE-40698A3D766E}"/>
              </a:ext>
            </a:extLst>
          </p:cNvPr>
          <p:cNvSpPr txBox="1">
            <a:spLocks/>
          </p:cNvSpPr>
          <p:nvPr/>
        </p:nvSpPr>
        <p:spPr>
          <a:xfrm>
            <a:off x="836113" y="1412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Housing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AU-Viborg: Continued development of educational spaces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AU-Viborg: Offices in PV32 will be available from January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AU-Viborg: More office space at </a:t>
            </a:r>
            <a:r>
              <a:rPr lang="en-US" dirty="0" err="1">
                <a:solidFill>
                  <a:sysClr val="windowText" lastClr="000000"/>
                </a:solidFill>
                <a:latin typeface="Aptos" panose="02110004020202020204"/>
              </a:rPr>
              <a:t>Foulumgaard</a:t>
            </a:r>
            <a:endParaRPr lang="en-US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AU-Aarhus: Top-floor in 1171 available from summer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AU-Flakkebjerg: Renovations and better use of existing space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AU-Flakkebjerg: Living facilities in recently bought property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AU-Viborg: Rented more 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AU-Flakkebjerg: Bought property (through AUFF)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Jyndevad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New building for storage and other facilities (spring 2025)</a:t>
            </a:r>
          </a:p>
        </p:txBody>
      </p:sp>
    </p:spTree>
    <p:extLst>
      <p:ext uri="{BB962C8B-B14F-4D97-AF65-F5344CB8AC3E}">
        <p14:creationId xmlns:p14="http://schemas.microsoft.com/office/powerpoint/2010/main" val="44399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F02B-5F0F-E130-4DA0-BD3A3DFA4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483A-0381-74C0-7F15-3F14D236F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E1E1B-CC6B-CABD-262C-850426640C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dirty="0"/>
              <a:t>Department organisation</a:t>
            </a:r>
          </a:p>
          <a:p>
            <a:r>
              <a:rPr lang="en-GB" dirty="0"/>
              <a:t>Department economy and funding</a:t>
            </a:r>
          </a:p>
          <a:p>
            <a:r>
              <a:rPr lang="en-GB" b="1" dirty="0"/>
              <a:t>Department strategy </a:t>
            </a:r>
          </a:p>
          <a:p>
            <a:r>
              <a:rPr lang="en-GB" dirty="0"/>
              <a:t>Educational programs</a:t>
            </a:r>
          </a:p>
          <a:p>
            <a:r>
              <a:rPr lang="en-GB" dirty="0"/>
              <a:t>Research integrity</a:t>
            </a:r>
          </a:p>
          <a:p>
            <a:r>
              <a:rPr lang="en-GB" dirty="0"/>
              <a:t>GDD and SDD</a:t>
            </a:r>
          </a:p>
          <a:p>
            <a:r>
              <a:rPr lang="en-GB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410C6-3BF0-BCC3-9200-6AFF8BB87A7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12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Agro strategy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6B2-2E05-4704-ABF8-7089034CB582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4C987C-4C0F-AB0B-D161-89F65DBE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1960079"/>
            <a:ext cx="6116686" cy="3937484"/>
          </a:xfrm>
        </p:spPr>
        <p:txBody>
          <a:bodyPr>
            <a:noAutofit/>
          </a:bodyPr>
          <a:lstStyle/>
          <a:p>
            <a:r>
              <a:rPr lang="en-US" sz="1800" b="1" dirty="0"/>
              <a:t>Ambition: </a:t>
            </a:r>
            <a:r>
              <a:rPr lang="en-US" sz="1800" dirty="0"/>
              <a:t>We continuously work to </a:t>
            </a:r>
            <a:r>
              <a:rPr lang="en-US" sz="1800" dirty="0" err="1"/>
              <a:t>strenqthen</a:t>
            </a:r>
            <a:r>
              <a:rPr lang="en-US" sz="1800" dirty="0"/>
              <a:t> our position as an internationally </a:t>
            </a:r>
            <a:r>
              <a:rPr lang="en-US" sz="1800" dirty="0" err="1"/>
              <a:t>hiqhly</a:t>
            </a:r>
            <a:r>
              <a:rPr lang="en-US" sz="1800" dirty="0"/>
              <a:t> </a:t>
            </a:r>
            <a:r>
              <a:rPr lang="en-US" sz="1800" dirty="0" err="1"/>
              <a:t>recoqnised</a:t>
            </a:r>
            <a:r>
              <a:rPr lang="en-US" sz="1800" dirty="0"/>
              <a:t> research environment for the </a:t>
            </a:r>
            <a:r>
              <a:rPr lang="en-US" sz="1800" b="1" dirty="0" err="1"/>
              <a:t>aqricultural</a:t>
            </a:r>
            <a:r>
              <a:rPr lang="en-US" sz="1800" b="1" dirty="0"/>
              <a:t> </a:t>
            </a:r>
            <a:r>
              <a:rPr lang="en-US" sz="1800" b="1" dirty="0" err="1"/>
              <a:t>qreen</a:t>
            </a:r>
            <a:r>
              <a:rPr lang="en-US" sz="1800" b="1" dirty="0"/>
              <a:t> transition </a:t>
            </a:r>
            <a:r>
              <a:rPr lang="en-US" sz="1800" dirty="0" err="1"/>
              <a:t>solvinq</a:t>
            </a:r>
            <a:r>
              <a:rPr lang="en-US" sz="1800" dirty="0"/>
              <a:t> current and future </a:t>
            </a:r>
            <a:r>
              <a:rPr lang="en-US" sz="1800" dirty="0" err="1"/>
              <a:t>qlobal</a:t>
            </a:r>
            <a:r>
              <a:rPr lang="en-US" sz="1800" dirty="0"/>
              <a:t> and local sustainability </a:t>
            </a:r>
            <a:r>
              <a:rPr lang="en-US" sz="1800" dirty="0" err="1"/>
              <a:t>challenqes</a:t>
            </a:r>
            <a:r>
              <a:rPr lang="en-US" sz="1800" dirty="0"/>
              <a:t> driven by the </a:t>
            </a:r>
            <a:r>
              <a:rPr lang="en-US" sz="1800" dirty="0" err="1"/>
              <a:t>qrowinq</a:t>
            </a:r>
            <a:r>
              <a:rPr lang="en-US" sz="1800" dirty="0"/>
              <a:t> demand for foods, </a:t>
            </a:r>
            <a:r>
              <a:rPr lang="en-US" sz="1800" dirty="0" err="1"/>
              <a:t>enerqy</a:t>
            </a:r>
            <a:r>
              <a:rPr lang="en-US" sz="1800" dirty="0"/>
              <a:t>, and biomaterials. </a:t>
            </a:r>
          </a:p>
          <a:p>
            <a:r>
              <a:rPr lang="en-US" sz="1800" dirty="0" err="1"/>
              <a:t>Throuqh</a:t>
            </a:r>
            <a:r>
              <a:rPr lang="en-US" sz="1800" dirty="0"/>
              <a:t> research, innovation, policy support, educational </a:t>
            </a:r>
            <a:r>
              <a:rPr lang="en-US" sz="1800" dirty="0" err="1"/>
              <a:t>proqrammes</a:t>
            </a:r>
            <a:r>
              <a:rPr lang="en-US" sz="1800" dirty="0"/>
              <a:t>, talent development, business collaboration and communication to society, we will contribute to sustainability </a:t>
            </a:r>
            <a:r>
              <a:rPr lang="en-US" sz="1800" dirty="0" err="1"/>
              <a:t>paradiqms</a:t>
            </a:r>
            <a:r>
              <a:rPr lang="en-US" sz="1800" dirty="0"/>
              <a:t> within </a:t>
            </a:r>
            <a:r>
              <a:rPr lang="en-US" sz="1800" dirty="0" err="1"/>
              <a:t>aqriculture</a:t>
            </a:r>
            <a:r>
              <a:rPr lang="en-US" sz="1800" dirty="0"/>
              <a:t> that meets multiple sustainability objectives. </a:t>
            </a:r>
          </a:p>
          <a:p>
            <a:r>
              <a:rPr lang="en-US" sz="1800" dirty="0"/>
              <a:t>We will enable a thriving </a:t>
            </a:r>
            <a:r>
              <a:rPr lang="en-US" sz="1800" dirty="0" err="1"/>
              <a:t>workinq</a:t>
            </a:r>
            <a:r>
              <a:rPr lang="en-US" sz="1800" dirty="0"/>
              <a:t> environment for the benefit of staff well-</a:t>
            </a:r>
            <a:r>
              <a:rPr lang="en-US" sz="1800" dirty="0" err="1"/>
              <a:t>beinq</a:t>
            </a:r>
            <a:r>
              <a:rPr lang="en-US" sz="1800" dirty="0"/>
              <a:t> and work quality.</a:t>
            </a:r>
            <a:endParaRPr lang="da-DK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A8744-53C6-40A4-96D8-1B5929F8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525" y="0"/>
            <a:ext cx="4462835" cy="38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Agro strategy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6B2-2E05-4704-ABF8-7089034CB582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A8744-53C6-40A4-96D8-1B5929F8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990" y="0"/>
            <a:ext cx="4462835" cy="3894534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AFAC986-31A0-C148-1774-703EDF14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188"/>
            <a:ext cx="10220325" cy="47625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dirty="0"/>
              <a:t>10 action areas: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Policy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Educations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Business collaboration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Data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Communication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Talent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Career and competence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Working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Diversity and gender equality</a:t>
            </a:r>
            <a:endParaRPr lang="en-US" sz="2400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dirty="0"/>
              <a:t>Action plans have been developed and being implemented</a:t>
            </a:r>
          </a:p>
          <a:p>
            <a:pPr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9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F18CC-9D27-7354-BF60-4287193BB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2949F-5935-6567-0882-D685FA35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Agro strategy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C2BE8-7790-92F2-5DBC-27329D5E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A6B2-2E05-4704-ABF8-7089034CB582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FB240-C913-F09A-FB37-AADAEE20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990" y="0"/>
            <a:ext cx="4462835" cy="3894534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F818EE-1E21-BE07-D9FC-D0F2463E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188"/>
            <a:ext cx="10220325" cy="40602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dirty="0"/>
              <a:t>8 focus areas: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Low carbon footprint farming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Climate resilient cropping 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Low pesticide-input farming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Low nutrient emission farming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Maintaining and improving soil quality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Sustainable digital-based farming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Farming for biodiversity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Plant-based food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dirty="0"/>
              <a:t>Activities ongoing to ensure collaboration within focus areas</a:t>
            </a:r>
          </a:p>
          <a:p>
            <a:pPr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06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67F4A-75FD-AB4A-F8A4-9B4E7816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F307-38A5-C2D1-A934-EA51A44AE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5DE04-CBF5-D03F-B973-81C299861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dirty="0"/>
              <a:t>Department organisation</a:t>
            </a:r>
          </a:p>
          <a:p>
            <a:r>
              <a:rPr lang="en-GB" dirty="0"/>
              <a:t>Department economy and funding</a:t>
            </a:r>
          </a:p>
          <a:p>
            <a:r>
              <a:rPr lang="en-GB" dirty="0"/>
              <a:t>Department strategy </a:t>
            </a:r>
          </a:p>
          <a:p>
            <a:r>
              <a:rPr lang="en-GB" b="1" dirty="0"/>
              <a:t>Educational programs</a:t>
            </a:r>
          </a:p>
          <a:p>
            <a:r>
              <a:rPr lang="en-GB" dirty="0"/>
              <a:t>Research integrity</a:t>
            </a:r>
          </a:p>
          <a:p>
            <a:r>
              <a:rPr lang="en-GB" dirty="0"/>
              <a:t>GDD and SDD</a:t>
            </a:r>
          </a:p>
          <a:p>
            <a:r>
              <a:rPr lang="en-GB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649C-71B9-AAF0-7AB5-7D3F0BECEB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10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98EEB-84B0-53E9-4E23-6DD727A5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56AB-3436-51AD-9F4F-68AED394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AGRO DAYS - Purpose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199F-CD9C-2405-4F71-D6CAB42F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28B140-726E-5836-A209-1CDB3B668D8C}"/>
              </a:ext>
            </a:extLst>
          </p:cNvPr>
          <p:cNvSpPr txBox="1">
            <a:spLocks/>
          </p:cNvSpPr>
          <p:nvPr/>
        </p:nvSpPr>
        <p:spPr>
          <a:xfrm>
            <a:off x="838200" y="1484784"/>
            <a:ext cx="109735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AGRO we aim to 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S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upport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collaboration among disciplines and among all staff groups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Ensure wellbeing and a good work-life balance among staff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Support students in their studies and younger staff in the career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 a lea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research institution in the agricultural green transition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AGRO Days supports this by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lang="en-US" dirty="0" err="1">
                <a:solidFill>
                  <a:sysClr val="windowText" lastClr="000000"/>
                </a:solidFill>
                <a:latin typeface="Aptos" panose="02110004020202020204"/>
              </a:rPr>
              <a:t>mprove</a:t>
            </a: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 knowledge on the department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 your colleagues better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Understand how you can better collaborate within the department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3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7F6A-C78E-3ADF-7603-386FBC73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ACA-8D5E-C757-B191-3D74CC0F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educational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B3D26-7C00-1BBF-04F8-DC1493EE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38194-F698-D540-3181-0C1B59E74968}"/>
              </a:ext>
            </a:extLst>
          </p:cNvPr>
          <p:cNvSpPr txBox="1">
            <a:spLocks/>
          </p:cNvSpPr>
          <p:nvPr/>
        </p:nvSpPr>
        <p:spPr>
          <a:xfrm>
            <a:off x="836113" y="1412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Agrobiology (BSc and MSc) at Aarhus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Continues but is being phased out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Plant and food science (BSc) at AU Viborg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Too f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students applied for this in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Recruitment efforts are being strengthened (all to contribute)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Application for converting to in international BSc submitted</a:t>
            </a:r>
            <a:endParaRPr lang="en-US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ysClr val="windowText" lastClr="000000"/>
                </a:solidFill>
                <a:latin typeface="Aptos" panose="02110004020202020204"/>
              </a:rPr>
              <a:t>Plant and Soil Science (MSc) at AU Viborg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Starts at in 2027 (in preparation)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is a must win</a:t>
            </a:r>
          </a:p>
        </p:txBody>
      </p:sp>
      <p:pic>
        <p:nvPicPr>
          <p:cNvPr id="5" name="Billede 1">
            <a:extLst>
              <a:ext uri="{FF2B5EF4-FFF2-40B4-BE49-F238E27FC236}">
                <a16:creationId xmlns:a16="http://schemas.microsoft.com/office/drawing/2014/main" id="{61B3C4C4-5443-9B34-4581-1800C131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31" y="4010025"/>
            <a:ext cx="2837694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1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926A5-9A8E-3FE9-31D7-D55D6023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2D5A-A615-31DF-8465-0E5B78FE1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3C7F5-75DD-10AA-2B6A-9FE7C82C8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dirty="0"/>
              <a:t>Department organisation</a:t>
            </a:r>
          </a:p>
          <a:p>
            <a:r>
              <a:rPr lang="en-GB" dirty="0"/>
              <a:t>Department economy and funding</a:t>
            </a:r>
          </a:p>
          <a:p>
            <a:r>
              <a:rPr lang="en-GB" dirty="0"/>
              <a:t>Department strategy </a:t>
            </a:r>
          </a:p>
          <a:p>
            <a:r>
              <a:rPr lang="en-GB" dirty="0"/>
              <a:t>Educational programs</a:t>
            </a:r>
          </a:p>
          <a:p>
            <a:r>
              <a:rPr lang="en-GB" b="1" dirty="0"/>
              <a:t>Research integrity</a:t>
            </a:r>
          </a:p>
          <a:p>
            <a:r>
              <a:rPr lang="en-GB" dirty="0"/>
              <a:t>GDD and SDD</a:t>
            </a:r>
          </a:p>
          <a:p>
            <a:r>
              <a:rPr lang="en-GB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91DB-EFE3-BF47-B6FF-94A6CAC11D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13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CD924-C95C-1DA7-DA0B-1F00307A8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5AE2-7430-730F-97CC-9A2B9E5E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integrity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9D43-9F23-ABA5-7DDE-AC3EF1A7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BC07E-7D41-A0A9-B25C-02F365CCD83E}"/>
              </a:ext>
            </a:extLst>
          </p:cNvPr>
          <p:cNvSpPr txBox="1">
            <a:spLocks/>
          </p:cNvSpPr>
          <p:nvPr/>
        </p:nvSpPr>
        <p:spPr>
          <a:xfrm>
            <a:off x="836113" y="1412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 mandate as a university is based on trust!!!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Therefore, research integrity is paramount and is core to all we do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Research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integritry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incompasses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Planning</a:t>
            </a:r>
            <a:endParaRPr lang="en-US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E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xecution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D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management</a:t>
            </a:r>
            <a:endParaRPr lang="en-US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Aptos" panose="02110004020202020204"/>
              </a:rPr>
              <a:t>P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ublication</a:t>
            </a:r>
            <a:endParaRPr lang="en-US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Dissemination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Detailed guidelines on the AU website (make yourself familiar)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9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1FEF-CA67-192B-92BC-81CE36862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5B99-40BF-F47A-037D-C5FA2EF1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 in good journals (Q1 + Q2)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3D23A-5D79-AA4E-3C4D-87E9EF25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pic>
        <p:nvPicPr>
          <p:cNvPr id="5" name="Billede 1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7C798372-DCB5-BDEC-18C2-5FF29935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0" y="1325592"/>
            <a:ext cx="6617365" cy="37914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Billede 1" descr="Et billede, der indeholder tekst, Font/skrifttype, skærmbillede, linje/række&#10;&#10;Automatisk genereret beskrivelse">
            <a:extLst>
              <a:ext uri="{FF2B5EF4-FFF2-40B4-BE49-F238E27FC236}">
                <a16:creationId xmlns:a16="http://schemas.microsoft.com/office/drawing/2014/main" id="{AF366509-E704-483F-771C-E9E85D96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1334004"/>
            <a:ext cx="3639827" cy="137491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CA123-12AD-D5B4-0CF9-F2F967F52A58}"/>
              </a:ext>
            </a:extLst>
          </p:cNvPr>
          <p:cNvSpPr txBox="1"/>
          <p:nvPr/>
        </p:nvSpPr>
        <p:spPr>
          <a:xfrm>
            <a:off x="1058982" y="5478703"/>
            <a:ext cx="4961102" cy="5262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latin typeface="+mn-lt"/>
              </a:rPr>
              <a:t>Avoid predatory journals</a:t>
            </a:r>
            <a:endParaRPr lang="da-DK" sz="36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240B7-E6D3-FCC6-3869-F467FB1A4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07" y="2924944"/>
            <a:ext cx="516600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3E79B-1EC7-0C14-C554-2DC807F1F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09A7-DD95-F6AD-BF7B-8CDEE82D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among the </a:t>
            </a:r>
            <a:r>
              <a:rPr lang="en-GB"/>
              <a:t>best cited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C4A0-27F1-1871-53BA-6036F53E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pic>
        <p:nvPicPr>
          <p:cNvPr id="3" name="Billede 16">
            <a:extLst>
              <a:ext uri="{FF2B5EF4-FFF2-40B4-BE49-F238E27FC236}">
                <a16:creationId xmlns:a16="http://schemas.microsoft.com/office/drawing/2014/main" id="{2EBEC6F5-7859-AFB0-EA7A-98D4B815C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2" t="20107" r="4653" b="12008"/>
          <a:stretch/>
        </p:blipFill>
        <p:spPr bwMode="auto">
          <a:xfrm>
            <a:off x="117748" y="1196752"/>
            <a:ext cx="10635951" cy="453650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lede 17">
            <a:extLst>
              <a:ext uri="{FF2B5EF4-FFF2-40B4-BE49-F238E27FC236}">
                <a16:creationId xmlns:a16="http://schemas.microsoft.com/office/drawing/2014/main" id="{B66E36B8-B17F-4A3E-E9AC-6A56C126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724" y="3841163"/>
            <a:ext cx="3286101" cy="301683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78526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B457B-6771-8E96-7CD5-319BA2A42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6781-4AA0-F7F4-7A90-ED775062C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2B19C-6CE3-6017-04AB-8E88CB7FE8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dirty="0"/>
              <a:t>Department organisation</a:t>
            </a:r>
          </a:p>
          <a:p>
            <a:r>
              <a:rPr lang="en-GB" dirty="0"/>
              <a:t>Department economy and funding</a:t>
            </a:r>
          </a:p>
          <a:p>
            <a:r>
              <a:rPr lang="en-GB" dirty="0"/>
              <a:t>Department strategy </a:t>
            </a:r>
          </a:p>
          <a:p>
            <a:r>
              <a:rPr lang="en-GB" dirty="0"/>
              <a:t>Educational programs</a:t>
            </a:r>
          </a:p>
          <a:p>
            <a:r>
              <a:rPr lang="en-GB" dirty="0"/>
              <a:t>Research integrity</a:t>
            </a:r>
          </a:p>
          <a:p>
            <a:r>
              <a:rPr lang="en-GB" b="1" dirty="0"/>
              <a:t>GDD and SDD</a:t>
            </a:r>
          </a:p>
          <a:p>
            <a:r>
              <a:rPr lang="en-GB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347C3-8E36-5F4C-B6E1-9ADED9A83CF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0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2E58F-37A1-7282-178A-088728D07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CC20-E051-E50A-427C-E789BC57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2" y="228627"/>
            <a:ext cx="12043195" cy="752101"/>
          </a:xfrm>
        </p:spPr>
        <p:txBody>
          <a:bodyPr/>
          <a:lstStyle/>
          <a:p>
            <a:r>
              <a:rPr lang="en-GB" dirty="0"/>
              <a:t>Staff development dialogue (SDD/MUS)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EF4C-1BDE-BC9D-FCD9-3FC7FBFE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C1C0-7508-3831-D908-90FDD30ADFE9}"/>
              </a:ext>
            </a:extLst>
          </p:cNvPr>
          <p:cNvSpPr txBox="1">
            <a:spLocks/>
          </p:cNvSpPr>
          <p:nvPr/>
        </p:nvSpPr>
        <p:spPr>
          <a:xfrm>
            <a:off x="836113" y="1412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/>
              <a:t>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Well-being and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Working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Career and competence development (separate for staff groups)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Summary (agreements)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Other dialogues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Teaching portfolio (for those with teaching obligations)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Senior dialogue (for staff above 60 years)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0131-FB95-6675-4495-81A2356B7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12C3-DCDC-5F1D-F3C3-19D20C1C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2" y="228627"/>
            <a:ext cx="12043195" cy="752101"/>
          </a:xfrm>
        </p:spPr>
        <p:txBody>
          <a:bodyPr/>
          <a:lstStyle/>
          <a:p>
            <a:r>
              <a:rPr lang="en-GB" dirty="0"/>
              <a:t>Group development dialogues (GRUS)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65E0-BC51-7D70-1711-D63C5393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14CE-625E-9296-FE29-8DFF50309291}"/>
              </a:ext>
            </a:extLst>
          </p:cNvPr>
          <p:cNvSpPr txBox="1">
            <a:spLocks/>
          </p:cNvSpPr>
          <p:nvPr/>
        </p:nvSpPr>
        <p:spPr>
          <a:xfrm>
            <a:off x="836113" y="1412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/>
              <a:t>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Well-being and cohesion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Innovation and department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Succession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Research based policy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Teaching and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GRUS can be conducted for whole sections or in smaller groups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1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C699-1119-0182-0363-28A6B6861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FE04-26A7-7B13-364E-1030850F5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2477F-BCF8-8A6E-20BE-2AB9FA76C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dirty="0"/>
              <a:t>Department organisation</a:t>
            </a:r>
          </a:p>
          <a:p>
            <a:r>
              <a:rPr lang="en-GB" dirty="0"/>
              <a:t>Department economy and funding</a:t>
            </a:r>
          </a:p>
          <a:p>
            <a:r>
              <a:rPr lang="en-GB" dirty="0"/>
              <a:t>Department strategy </a:t>
            </a:r>
          </a:p>
          <a:p>
            <a:r>
              <a:rPr lang="en-GB" dirty="0"/>
              <a:t>Educational programs</a:t>
            </a:r>
          </a:p>
          <a:p>
            <a:r>
              <a:rPr lang="en-GB" dirty="0"/>
              <a:t>Research integrity</a:t>
            </a:r>
          </a:p>
          <a:p>
            <a:r>
              <a:rPr lang="en-GB" dirty="0"/>
              <a:t>GDD and SDD</a:t>
            </a:r>
          </a:p>
          <a:p>
            <a:r>
              <a:rPr lang="en-GB" b="1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C146-8D25-E84C-E317-E9D4464331E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96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AD5A-FFAC-80D4-6B77-A863F360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50A3-A6D9-EE09-9A1B-1374D846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evaluation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02A01-574C-D83F-E34C-5AA69E27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921B-82D2-4D57-97BA-4281458A04DE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315D6-CEB7-8019-38B0-62C14DBC3887}"/>
              </a:ext>
            </a:extLst>
          </p:cNvPr>
          <p:cNvSpPr txBox="1">
            <a:spLocks/>
          </p:cNvSpPr>
          <p:nvPr/>
        </p:nvSpPr>
        <p:spPr>
          <a:xfrm>
            <a:off x="836113" y="1412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800" b="1" kern="0" dirty="0"/>
              <a:t>What: </a:t>
            </a:r>
            <a:r>
              <a:rPr lang="en-US" sz="2800" kern="0" dirty="0"/>
              <a:t>We evaluate and take stock of the collective effort in the department with the intention of establishing a forward-looking perspective</a:t>
            </a:r>
          </a:p>
          <a:p>
            <a:pPr>
              <a:lnSpc>
                <a:spcPct val="120000"/>
              </a:lnSpc>
              <a:buNone/>
            </a:pPr>
            <a:r>
              <a:rPr lang="en-US" sz="2800" kern="0" dirty="0"/>
              <a:t> </a:t>
            </a:r>
            <a:endParaRPr lang="en-US" sz="2800" b="1" kern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kern="0" dirty="0"/>
              <a:t>Why: </a:t>
            </a:r>
            <a:r>
              <a:rPr lang="en-US" sz="2800" kern="0" dirty="0"/>
              <a:t>To take stock of current research activities and assess the viability of research priorities</a:t>
            </a:r>
          </a:p>
          <a:p>
            <a:pPr>
              <a:lnSpc>
                <a:spcPct val="120000"/>
              </a:lnSpc>
              <a:buNone/>
            </a:pPr>
            <a:endParaRPr lang="en-US" sz="2800" b="1" kern="0" dirty="0"/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800" b="1" kern="0" dirty="0"/>
              <a:t>How: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t>We write a self-evaluation report (20-30 pages) on department level focusing on our research and science-based policy advising </a:t>
            </a:r>
            <a:endParaRPr lang="en-US" sz="2800" b="1" kern="0" dirty="0">
              <a:solidFill>
                <a:srgbClr val="000000"/>
              </a:solidFill>
              <a:latin typeface="AU Passata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800" b="1" kern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kern="0" dirty="0"/>
              <a:t>When: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/>
              <a:t>Self-evaluation (Apr-Jul 2025)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/>
              <a:t>External panel visit (Oct 2025)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/>
              <a:t>Concluding meeting </a:t>
            </a:r>
            <a:r>
              <a:rPr lang="en-US" sz="2800"/>
              <a:t>(Dec </a:t>
            </a:r>
            <a:r>
              <a:rPr lang="en-US" sz="2800" dirty="0"/>
              <a:t>25) 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89645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Organising committee</a:t>
            </a:r>
          </a:p>
        </p:txBody>
      </p:sp>
      <p:pic>
        <p:nvPicPr>
          <p:cNvPr id="1026" name="Picture 2" descr="Anna Dorthe Østergaard">
            <a:extLst>
              <a:ext uri="{FF2B5EF4-FFF2-40B4-BE49-F238E27FC236}">
                <a16:creationId xmlns:a16="http://schemas.microsoft.com/office/drawing/2014/main" id="{6B3E63A6-FCAE-D6C5-886F-44FC367F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13" y="1276266"/>
            <a:ext cx="1205881" cy="16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ørgen E Olesen">
            <a:extLst>
              <a:ext uri="{FF2B5EF4-FFF2-40B4-BE49-F238E27FC236}">
                <a16:creationId xmlns:a16="http://schemas.microsoft.com/office/drawing/2014/main" id="{D7BE933F-D5CC-A815-416D-83ED172C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3" y="1278581"/>
            <a:ext cx="1310258" cy="15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DEFED-CE63-0D28-9F58-804F3DBC1A76}"/>
              </a:ext>
            </a:extLst>
          </p:cNvPr>
          <p:cNvSpPr txBox="1"/>
          <p:nvPr/>
        </p:nvSpPr>
        <p:spPr>
          <a:xfrm>
            <a:off x="-98276" y="3060876"/>
            <a:ext cx="11346632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latin typeface="+mn-lt"/>
              </a:rPr>
              <a:t>   Jørgen E. Olesen    Anna Dorthe Østergaard    Isabella Leong      Karina R. Christensen     Ellen Jørgensen     Camilla Kaskholt       Hans H. Hansen      Kathrine Høstgaard</a:t>
            </a:r>
            <a:endParaRPr lang="da-DK" sz="12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A6EE1-2DE3-82CB-3EDB-0613EF6FAAF1}"/>
              </a:ext>
            </a:extLst>
          </p:cNvPr>
          <p:cNvSpPr txBox="1"/>
          <p:nvPr/>
        </p:nvSpPr>
        <p:spPr>
          <a:xfrm>
            <a:off x="295779" y="5467142"/>
            <a:ext cx="11941411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latin typeface="+mn-lt"/>
              </a:rPr>
              <a:t>Sara Miller          Takashi Tanaka   Enoch Kudjordjie    </a:t>
            </a:r>
            <a:r>
              <a:rPr lang="en-US" sz="1200" dirty="0" err="1">
                <a:latin typeface="+mn-lt"/>
              </a:rPr>
              <a:t>Ameesh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Khatkar</a:t>
            </a:r>
            <a:r>
              <a:rPr lang="en-US" sz="1200" dirty="0">
                <a:latin typeface="+mn-lt"/>
              </a:rPr>
              <a:t>       Winnie Ntinyari              Johannes Pullens  Mette Odgaard  Moritz Gehlmann Bodil </a:t>
            </a:r>
            <a:r>
              <a:rPr lang="en-US" sz="1200" dirty="0" err="1">
                <a:latin typeface="+mn-lt"/>
              </a:rPr>
              <a:t>Hjarvad</a:t>
            </a:r>
            <a:r>
              <a:rPr lang="en-US" sz="1200" dirty="0">
                <a:latin typeface="+mn-lt"/>
              </a:rPr>
              <a:t> Margit Paulsen </a:t>
            </a:r>
            <a:endParaRPr lang="da-DK" sz="1200" dirty="0">
              <a:latin typeface="+mn-lt"/>
            </a:endParaRPr>
          </a:p>
        </p:txBody>
      </p:sp>
      <p:pic>
        <p:nvPicPr>
          <p:cNvPr id="2050" name="Picture 2" descr="Isabella Marie Leong">
            <a:extLst>
              <a:ext uri="{FF2B5EF4-FFF2-40B4-BE49-F238E27FC236}">
                <a16:creationId xmlns:a16="http://schemas.microsoft.com/office/drawing/2014/main" id="{A7F8E085-9785-1DA5-9AFC-9A74AE67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68" y="1246990"/>
            <a:ext cx="1089417" cy="16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e af Karina Rysholt Christensen">
            <a:extLst>
              <a:ext uri="{FF2B5EF4-FFF2-40B4-BE49-F238E27FC236}">
                <a16:creationId xmlns:a16="http://schemas.microsoft.com/office/drawing/2014/main" id="{2B06D2C4-8EA6-0795-2B76-FECE5EF3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57" y="1278581"/>
            <a:ext cx="1089417" cy="16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len Jørgensen">
            <a:extLst>
              <a:ext uri="{FF2B5EF4-FFF2-40B4-BE49-F238E27FC236}">
                <a16:creationId xmlns:a16="http://schemas.microsoft.com/office/drawing/2014/main" id="{4A5739F2-032B-C7E8-D321-D7C583AC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89" y="1276266"/>
            <a:ext cx="1089417" cy="16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illa Toft Kaskholt">
            <a:extLst>
              <a:ext uri="{FF2B5EF4-FFF2-40B4-BE49-F238E27FC236}">
                <a16:creationId xmlns:a16="http://schemas.microsoft.com/office/drawing/2014/main" id="{F2D0462C-BD68-3DB0-E261-0F044733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98" y="1292825"/>
            <a:ext cx="1105791" cy="16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lede af Hans Henning Hansen">
            <a:extLst>
              <a:ext uri="{FF2B5EF4-FFF2-40B4-BE49-F238E27FC236}">
                <a16:creationId xmlns:a16="http://schemas.microsoft.com/office/drawing/2014/main" id="{6170EE1C-5CE4-9770-6CBC-BB77F0C5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34" y="1337401"/>
            <a:ext cx="1199368" cy="15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athrine Øster Høstgaard">
            <a:extLst>
              <a:ext uri="{FF2B5EF4-FFF2-40B4-BE49-F238E27FC236}">
                <a16:creationId xmlns:a16="http://schemas.microsoft.com/office/drawing/2014/main" id="{82332C8D-3B40-6736-1E1D-54E630D9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13" y="1322769"/>
            <a:ext cx="1058415" cy="15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ara Miller Johansen">
            <a:extLst>
              <a:ext uri="{FF2B5EF4-FFF2-40B4-BE49-F238E27FC236}">
                <a16:creationId xmlns:a16="http://schemas.microsoft.com/office/drawing/2014/main" id="{5A7ED943-67DF-273D-6C1D-CD46C68A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2" y="3717032"/>
            <a:ext cx="1098655" cy="16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illede af Takashi Tanaka">
            <a:extLst>
              <a:ext uri="{FF2B5EF4-FFF2-40B4-BE49-F238E27FC236}">
                <a16:creationId xmlns:a16="http://schemas.microsoft.com/office/drawing/2014/main" id="{B824CF33-95C1-9875-B42D-60A5965D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3717033"/>
            <a:ext cx="1094993" cy="16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och Narh Kudjordjie">
            <a:extLst>
              <a:ext uri="{FF2B5EF4-FFF2-40B4-BE49-F238E27FC236}">
                <a16:creationId xmlns:a16="http://schemas.microsoft.com/office/drawing/2014/main" id="{7397548B-C218-A8CD-3E4C-B04D2B88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35" y="3750821"/>
            <a:ext cx="1078942" cy="16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illede af Ameesh Khatkar">
            <a:extLst>
              <a:ext uri="{FF2B5EF4-FFF2-40B4-BE49-F238E27FC236}">
                <a16:creationId xmlns:a16="http://schemas.microsoft.com/office/drawing/2014/main" id="{83F6EE1B-22FF-419E-6714-BBBDD2F5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60" y="3679504"/>
            <a:ext cx="1142139" cy="17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Winnie Ntinyari - Postdoctoral ...">
            <a:extLst>
              <a:ext uri="{FF2B5EF4-FFF2-40B4-BE49-F238E27FC236}">
                <a16:creationId xmlns:a16="http://schemas.microsoft.com/office/drawing/2014/main" id="{4B0E9C7C-FCF7-FE26-3611-3DC6A26D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98" y="3679504"/>
            <a:ext cx="1713209" cy="17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Johannes Wilhelmus Maria Pullens">
            <a:extLst>
              <a:ext uri="{FF2B5EF4-FFF2-40B4-BE49-F238E27FC236}">
                <a16:creationId xmlns:a16="http://schemas.microsoft.com/office/drawing/2014/main" id="{F386A051-5D72-4BD7-EEDE-FC565CD5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3679504"/>
            <a:ext cx="1142139" cy="17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Billede af Mette Vestergaard Odgaard">
            <a:extLst>
              <a:ext uri="{FF2B5EF4-FFF2-40B4-BE49-F238E27FC236}">
                <a16:creationId xmlns:a16="http://schemas.microsoft.com/office/drawing/2014/main" id="{FF0B4E17-5D74-3447-97DB-0DA27577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84" y="3691402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Moritz Gehlmann">
            <a:extLst>
              <a:ext uri="{FF2B5EF4-FFF2-40B4-BE49-F238E27FC236}">
                <a16:creationId xmlns:a16="http://schemas.microsoft.com/office/drawing/2014/main" id="{6B940512-1738-3656-AD16-ABCDBF67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89" y="3680352"/>
            <a:ext cx="1159816" cy="17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28 </a:t>
            </a:r>
            <a:r>
              <a:rPr lang="en-GB" dirty="0" err="1"/>
              <a:t>october</a:t>
            </a:r>
            <a:r>
              <a:rPr lang="en-GB" dirty="0"/>
              <a:t> 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0AD40A-1C77-CFE0-0DF0-654F05C5E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02814"/>
              </p:ext>
            </p:extLst>
          </p:nvPr>
        </p:nvGraphicFramePr>
        <p:xfrm>
          <a:off x="731713" y="1013376"/>
          <a:ext cx="10724400" cy="561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75">
                  <a:extLst>
                    <a:ext uri="{9D8B030D-6E8A-4147-A177-3AD203B41FA5}">
                      <a16:colId xmlns:a16="http://schemas.microsoft.com/office/drawing/2014/main" val="1045443430"/>
                    </a:ext>
                  </a:extLst>
                </a:gridCol>
                <a:gridCol w="6474014">
                  <a:extLst>
                    <a:ext uri="{9D8B030D-6E8A-4147-A177-3AD203B41FA5}">
                      <a16:colId xmlns:a16="http://schemas.microsoft.com/office/drawing/2014/main" val="645704835"/>
                    </a:ext>
                  </a:extLst>
                </a:gridCol>
                <a:gridCol w="2675511">
                  <a:extLst>
                    <a:ext uri="{9D8B030D-6E8A-4147-A177-3AD203B41FA5}">
                      <a16:colId xmlns:a16="http://schemas.microsoft.com/office/drawing/2014/main" val="3558803515"/>
                    </a:ext>
                  </a:extLst>
                </a:gridCol>
              </a:tblGrid>
              <a:tr h="303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DAY 1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endParaRPr lang="da-DK" dirty="0"/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Responsible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1581854979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10:00 – 10:30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Coffee &amp; </a:t>
                      </a:r>
                      <a:r>
                        <a:rPr lang="en-GB" sz="1600" dirty="0" err="1">
                          <a:effectLst/>
                        </a:rPr>
                        <a:t>rundstykker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1209215487"/>
                  </a:ext>
                </a:extLst>
              </a:tr>
              <a:tr h="40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10:30 – 11:00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Welcome &amp; state of affairs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Jørgen E. Olesen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3987378820"/>
                  </a:ext>
                </a:extLst>
              </a:tr>
              <a:tr h="61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11:00 – 12:30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Get to know your colleagues and your carbon footprint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Bodil / Karina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Andreas </a:t>
                      </a:r>
                      <a:r>
                        <a:rPr lang="en-GB" sz="1600" dirty="0" err="1">
                          <a:effectLst/>
                        </a:rPr>
                        <a:t>Stounbjerg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2224035932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12:30 – 13:30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Lunch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3658981440"/>
                  </a:ext>
                </a:extLst>
              </a:tr>
              <a:tr h="74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13:30 – 15:00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Success stories from the sections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JEO</a:t>
                      </a:r>
                      <a:endParaRPr lang="da-DK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 sections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2592860071"/>
                  </a:ext>
                </a:extLst>
              </a:tr>
              <a:tr h="74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15:00 – 16:00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Action plans from the AGRO Strategy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Bodil</a:t>
                      </a:r>
                      <a:endParaRPr lang="da-DK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Committee members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207422408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16:00 – 16:30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Coffee 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1725034341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16:30 – 18:00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Collaboration within the department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JEO / Margit / NN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3460364115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18:00 – 19:30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Check in at hotel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3680378887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19:30 – 20:30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Dinner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3460620630"/>
                  </a:ext>
                </a:extLst>
              </a:tr>
              <a:tr h="40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20:30 – 21:00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Quiz</a:t>
                      </a:r>
                      <a:endParaRPr lang="da-DK" sz="1600" dirty="0">
                        <a:effectLst/>
                      </a:endParaRPr>
                    </a:p>
                  </a:txBody>
                  <a:tcPr marL="53652" marR="53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Winnie / Ameesh / Sara</a:t>
                      </a:r>
                      <a:endParaRPr lang="da-DK" sz="16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52" marR="53652" marT="0" marB="0"/>
                </a:tc>
                <a:extLst>
                  <a:ext uri="{0D108BD9-81ED-4DB2-BD59-A6C34878D82A}">
                    <a16:rowId xmlns:a16="http://schemas.microsoft.com/office/drawing/2014/main" val="26959271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0794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tuesday</a:t>
            </a:r>
            <a:r>
              <a:rPr lang="en-GB" dirty="0"/>
              <a:t> 29 </a:t>
            </a:r>
            <a:r>
              <a:rPr lang="en-GB" dirty="0" err="1"/>
              <a:t>october</a:t>
            </a:r>
            <a:r>
              <a:rPr lang="en-GB" dirty="0"/>
              <a:t> 2023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05C9D2-C513-EF05-2428-3264CC7DA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05520"/>
              </p:ext>
            </p:extLst>
          </p:nvPr>
        </p:nvGraphicFramePr>
        <p:xfrm>
          <a:off x="549796" y="966893"/>
          <a:ext cx="10725149" cy="581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792">
                  <a:extLst>
                    <a:ext uri="{9D8B030D-6E8A-4147-A177-3AD203B41FA5}">
                      <a16:colId xmlns:a16="http://schemas.microsoft.com/office/drawing/2014/main" val="2773836645"/>
                    </a:ext>
                  </a:extLst>
                </a:gridCol>
                <a:gridCol w="6382815">
                  <a:extLst>
                    <a:ext uri="{9D8B030D-6E8A-4147-A177-3AD203B41FA5}">
                      <a16:colId xmlns:a16="http://schemas.microsoft.com/office/drawing/2014/main" val="272142430"/>
                    </a:ext>
                  </a:extLst>
                </a:gridCol>
                <a:gridCol w="2801542">
                  <a:extLst>
                    <a:ext uri="{9D8B030D-6E8A-4147-A177-3AD203B41FA5}">
                      <a16:colId xmlns:a16="http://schemas.microsoft.com/office/drawing/2014/main" val="2045498017"/>
                    </a:ext>
                  </a:extLst>
                </a:gridCol>
              </a:tblGrid>
              <a:tr h="143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DAY 2 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Responsible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2191272153"/>
                  </a:ext>
                </a:extLst>
              </a:tr>
              <a:tr h="376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08:30 – 10:00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AI – Artificial Intelligence – what does if mean for us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Isabella / Jens G./Diba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122798308"/>
                  </a:ext>
                </a:extLst>
              </a:tr>
              <a:tr h="32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10:00 – 10:30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Coffee break</a:t>
                      </a:r>
                      <a:endParaRPr lang="da-DK" sz="1800" dirty="0">
                        <a:effectLst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1646458149"/>
                  </a:ext>
                </a:extLst>
              </a:tr>
              <a:tr h="11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10:30 – 12:45 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PARALLEL SESSIONS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447362232"/>
                  </a:ext>
                </a:extLst>
              </a:tr>
              <a:tr h="655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effectLst/>
                        </a:rPr>
                        <a:t>Scientists: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New research staff in the department</a:t>
                      </a:r>
                      <a:endParaRPr lang="da-DK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Collaborative activities within AGRO themes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Data management (FAIR)</a:t>
                      </a:r>
                      <a:endParaRPr lang="da-DK" sz="1800" dirty="0">
                        <a:effectLst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Jeroen / JEO 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773722631"/>
                  </a:ext>
                </a:extLst>
              </a:tr>
              <a:tr h="73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Technicians: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Standard procedures in the field</a:t>
                      </a:r>
                      <a:endParaRPr lang="da-DK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Use of drones, robots, and GPS solutions in field trials</a:t>
                      </a:r>
                      <a:endParaRPr lang="da-DK" sz="1800" dirty="0">
                        <a:effectLst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Hans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2264596594"/>
                  </a:ext>
                </a:extLst>
              </a:tr>
              <a:tr h="73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Lab technicians: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Chemical risk assessment</a:t>
                      </a:r>
                      <a:endParaRPr lang="da-DK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Organisation of the lab groups</a:t>
                      </a:r>
                      <a:endParaRPr lang="da-DK" sz="1800" dirty="0">
                        <a:effectLst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Anne-Pia Larsen/ Louise Rasmussen/ Karin Dyrberg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66800364"/>
                  </a:ext>
                </a:extLst>
              </a:tr>
              <a:tr h="529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Secretariate: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Organisation in the secretariate</a:t>
                      </a:r>
                      <a:endParaRPr lang="da-DK" sz="1800" dirty="0">
                        <a:effectLst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Karina / Bodil / 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Ida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3303673510"/>
                  </a:ext>
                </a:extLst>
              </a:tr>
              <a:tr h="324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12:45 – 13:00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Wrap up and goodbye – with a lunch bag to-go!</a:t>
                      </a:r>
                      <a:endParaRPr lang="da-DK" sz="1800" dirty="0">
                        <a:effectLst/>
                      </a:endParaRPr>
                    </a:p>
                  </a:txBody>
                  <a:tcPr marL="53126" marR="53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Jørgen E. Olesen</a:t>
                      </a:r>
                      <a:endParaRPr lang="da-DK" sz="1800" dirty="0">
                        <a:effectLst/>
                        <a:latin typeface="AU Passata" panose="020B050303050203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6" marR="53126" marT="0" marB="0"/>
                </a:tc>
                <a:extLst>
                  <a:ext uri="{0D108BD9-81ED-4DB2-BD59-A6C34878D82A}">
                    <a16:rowId xmlns:a16="http://schemas.microsoft.com/office/drawing/2014/main" val="25733038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53645" y="2348880"/>
            <a:ext cx="7161212" cy="1945817"/>
          </a:xfrm>
        </p:spPr>
        <p:txBody>
          <a:bodyPr/>
          <a:lstStyle/>
          <a:p>
            <a:r>
              <a:rPr lang="en-GB" b="1" dirty="0"/>
              <a:t>Department organisation</a:t>
            </a:r>
          </a:p>
          <a:p>
            <a:r>
              <a:rPr lang="en-GB" dirty="0"/>
              <a:t>Department economy and funding</a:t>
            </a:r>
          </a:p>
          <a:p>
            <a:r>
              <a:rPr lang="en-GB" dirty="0"/>
              <a:t>Department strategy </a:t>
            </a:r>
          </a:p>
          <a:p>
            <a:r>
              <a:rPr lang="en-GB" dirty="0"/>
              <a:t>Educational programs</a:t>
            </a:r>
          </a:p>
          <a:p>
            <a:r>
              <a:rPr lang="en-GB" dirty="0"/>
              <a:t>Research integrity</a:t>
            </a:r>
          </a:p>
          <a:p>
            <a:r>
              <a:rPr lang="en-GB" dirty="0"/>
              <a:t>GDD and SDD</a:t>
            </a:r>
          </a:p>
          <a:p>
            <a:r>
              <a:rPr lang="en-GB" dirty="0"/>
              <a:t>International evaluation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019925"/>
            <a:ext cx="0" cy="0"/>
          </a:xfrm>
        </p:spPr>
        <p:txBody>
          <a:bodyPr/>
          <a:lstStyle/>
          <a:p>
            <a:fld id="{0A24E91C-247E-4DD5-8168-1899B53733F5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82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Department of </a:t>
            </a:r>
            <a:r>
              <a:rPr lang="en-GB" sz="3600" dirty="0" err="1"/>
              <a:t>Agroecology</a:t>
            </a:r>
            <a:r>
              <a:rPr lang="en-GB" sz="3600" dirty="0"/>
              <a:t> - organisation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CFF24-1A85-7412-DCDD-65F681B77602}"/>
              </a:ext>
            </a:extLst>
          </p:cNvPr>
          <p:cNvGrpSpPr/>
          <p:nvPr/>
        </p:nvGrpSpPr>
        <p:grpSpPr>
          <a:xfrm>
            <a:off x="305579" y="978014"/>
            <a:ext cx="8370814" cy="5806807"/>
            <a:chOff x="387894" y="628351"/>
            <a:chExt cx="8370814" cy="5806807"/>
          </a:xfrm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9A971C5A-6490-9C90-1052-EBB791D47A26}"/>
                </a:ext>
              </a:extLst>
            </p:cNvPr>
            <p:cNvSpPr/>
            <p:nvPr/>
          </p:nvSpPr>
          <p:spPr>
            <a:xfrm>
              <a:off x="4917901" y="628351"/>
              <a:ext cx="1800000" cy="540000"/>
            </a:xfrm>
            <a:custGeom>
              <a:avLst/>
              <a:gdLst>
                <a:gd name="connsiteX0" fmla="*/ 0 w 508872"/>
                <a:gd name="connsiteY0" fmla="*/ 0 h 59650"/>
                <a:gd name="connsiteX1" fmla="*/ 508872 w 508872"/>
                <a:gd name="connsiteY1" fmla="*/ 0 h 59650"/>
                <a:gd name="connsiteX2" fmla="*/ 508872 w 508872"/>
                <a:gd name="connsiteY2" fmla="*/ 59650 h 59650"/>
                <a:gd name="connsiteX3" fmla="*/ 0 w 508872"/>
                <a:gd name="connsiteY3" fmla="*/ 59650 h 59650"/>
                <a:gd name="connsiteX4" fmla="*/ 0 w 508872"/>
                <a:gd name="connsiteY4" fmla="*/ 0 h 5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72" h="59650">
                  <a:moveTo>
                    <a:pt x="0" y="0"/>
                  </a:moveTo>
                  <a:lnTo>
                    <a:pt x="508872" y="0"/>
                  </a:lnTo>
                  <a:lnTo>
                    <a:pt x="508872" y="59650"/>
                  </a:lnTo>
                  <a:lnTo>
                    <a:pt x="0" y="596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Head of Department</a:t>
              </a: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CCEC62A-E087-78F6-FFC2-BC7237BD33EB}"/>
                </a:ext>
              </a:extLst>
            </p:cNvPr>
            <p:cNvSpPr/>
            <p:nvPr/>
          </p:nvSpPr>
          <p:spPr>
            <a:xfrm>
              <a:off x="1053852" y="1196752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Plant Pathology and Microbiology</a:t>
              </a:r>
              <a:br>
                <a:rPr lang="en-US" sz="1400" kern="1200" dirty="0"/>
              </a:br>
              <a:r>
                <a:rPr lang="en-US" sz="1400" b="1" kern="1200" dirty="0"/>
                <a:t>PLANMIK</a:t>
              </a: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3638822-E6B4-0961-6A05-19FAE0E762B3}"/>
                </a:ext>
              </a:extLst>
            </p:cNvPr>
            <p:cNvSpPr/>
            <p:nvPr/>
          </p:nvSpPr>
          <p:spPr>
            <a:xfrm>
              <a:off x="1053852" y="1787653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Crop Health</a:t>
              </a:r>
              <a:br>
                <a:rPr lang="en-US" sz="1400" kern="1200" dirty="0"/>
              </a:br>
              <a:r>
                <a:rPr lang="en-US" sz="1400" b="1" kern="1200" dirty="0"/>
                <a:t>CROP</a:t>
              </a: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1F6F121-BB13-392F-7E6A-B59B3740B827}"/>
                </a:ext>
              </a:extLst>
            </p:cNvPr>
            <p:cNvSpPr/>
            <p:nvPr/>
          </p:nvSpPr>
          <p:spPr>
            <a:xfrm>
              <a:off x="1053852" y="2378554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Crop Genetics and Biotechnology</a:t>
              </a:r>
              <a:br>
                <a:rPr lang="en-US" sz="1400" kern="1200" dirty="0"/>
              </a:br>
              <a:r>
                <a:rPr lang="en-US" sz="1400" b="1" kern="1200" dirty="0"/>
                <a:t>CGB</a:t>
              </a: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6115AA1-BDC4-0119-19D0-A42F310DFDBD}"/>
                </a:ext>
              </a:extLst>
            </p:cNvPr>
            <p:cNvSpPr/>
            <p:nvPr/>
          </p:nvSpPr>
          <p:spPr>
            <a:xfrm>
              <a:off x="1053852" y="2969455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Agricultural Biodiversity</a:t>
              </a:r>
              <a:br>
                <a:rPr lang="en-US" sz="1400" kern="1200" dirty="0"/>
              </a:br>
              <a:r>
                <a:rPr lang="en-US" sz="1400" b="1" kern="1200" dirty="0"/>
                <a:t>ABD</a:t>
              </a: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E21CEF-D08A-80BC-7C6C-4E5A7A6BF6CC}"/>
                </a:ext>
              </a:extLst>
            </p:cNvPr>
            <p:cNvSpPr/>
            <p:nvPr/>
          </p:nvSpPr>
          <p:spPr>
            <a:xfrm>
              <a:off x="1053852" y="3560356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Center for Landscape Research in Sustainable Agricultural Futures</a:t>
              </a:r>
              <a:br>
                <a:rPr lang="en-US" sz="1400" b="1" kern="1200" dirty="0"/>
              </a:br>
              <a:r>
                <a:rPr lang="en-US" sz="1400" b="1" kern="1200" dirty="0"/>
                <a:t>Land-CRAFT</a:t>
              </a: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037CF34-49D1-8699-974C-02DFD379883E}"/>
                </a:ext>
              </a:extLst>
            </p:cNvPr>
            <p:cNvSpPr/>
            <p:nvPr/>
          </p:nvSpPr>
          <p:spPr>
            <a:xfrm>
              <a:off x="1053852" y="4151257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/>
                <a:t>Climate and Water</a:t>
              </a:r>
              <a:br>
                <a:rPr lang="en-US" sz="1400" b="0" kern="1200" dirty="0"/>
              </a:br>
              <a:r>
                <a:rPr lang="en-US" sz="1400" b="1" kern="1200" dirty="0"/>
                <a:t>KLIMA</a:t>
              </a:r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97C8CAEB-6AEA-8162-EE66-2A9486BE31B5}"/>
                </a:ext>
              </a:extLst>
            </p:cNvPr>
            <p:cNvSpPr/>
            <p:nvPr/>
          </p:nvSpPr>
          <p:spPr>
            <a:xfrm>
              <a:off x="1053852" y="4742158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/>
                <a:t>Agricultural Systems and Sustainability</a:t>
              </a:r>
              <a:br>
                <a:rPr lang="en-US" sz="1400" b="1" kern="1200" dirty="0"/>
              </a:br>
              <a:r>
                <a:rPr lang="en-US" sz="1400" b="1" kern="1200" dirty="0"/>
                <a:t>SYSTEM</a:t>
              </a: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1CCDB37A-5DDF-98E5-EED0-F1034F8A9806}"/>
                </a:ext>
              </a:extLst>
            </p:cNvPr>
            <p:cNvSpPr/>
            <p:nvPr/>
          </p:nvSpPr>
          <p:spPr>
            <a:xfrm>
              <a:off x="6238708" y="1321718"/>
              <a:ext cx="2520000" cy="900000"/>
            </a:xfrm>
            <a:custGeom>
              <a:avLst/>
              <a:gdLst>
                <a:gd name="connsiteX0" fmla="*/ 0 w 2386031"/>
                <a:gd name="connsiteY0" fmla="*/ 596508 h 1193015"/>
                <a:gd name="connsiteX1" fmla="*/ 1193016 w 2386031"/>
                <a:gd name="connsiteY1" fmla="*/ 0 h 1193015"/>
                <a:gd name="connsiteX2" fmla="*/ 2386032 w 2386031"/>
                <a:gd name="connsiteY2" fmla="*/ 596508 h 1193015"/>
                <a:gd name="connsiteX3" fmla="*/ 1193016 w 2386031"/>
                <a:gd name="connsiteY3" fmla="*/ 1193016 h 1193015"/>
                <a:gd name="connsiteX4" fmla="*/ 0 w 2386031"/>
                <a:gd name="connsiteY4" fmla="*/ 596508 h 119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1193015">
                  <a:moveTo>
                    <a:pt x="0" y="596508"/>
                  </a:moveTo>
                  <a:cubicBezTo>
                    <a:pt x="0" y="267066"/>
                    <a:pt x="534131" y="0"/>
                    <a:pt x="1193016" y="0"/>
                  </a:cubicBezTo>
                  <a:cubicBezTo>
                    <a:pt x="1851901" y="0"/>
                    <a:pt x="2386032" y="267066"/>
                    <a:pt x="2386032" y="596508"/>
                  </a:cubicBezTo>
                  <a:cubicBezTo>
                    <a:pt x="2386032" y="925950"/>
                    <a:pt x="1851901" y="1193016"/>
                    <a:pt x="1193016" y="1193016"/>
                  </a:cubicBezTo>
                  <a:cubicBezTo>
                    <a:pt x="534131" y="1193016"/>
                    <a:pt x="0" y="925950"/>
                    <a:pt x="0" y="5965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7046" tIns="182333" rIns="357046" bIns="18233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/>
                <a:t>Secretariat</a:t>
              </a:r>
              <a:br>
                <a:rPr lang="en-US" sz="1400" b="1" kern="1200" dirty="0"/>
              </a:br>
              <a:r>
                <a:rPr lang="en-US" sz="1400" b="1" kern="1200" dirty="0"/>
                <a:t>STAB</a:t>
              </a:r>
              <a:endParaRPr lang="en-US" sz="1400" kern="1200" dirty="0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478A8F10-B7A6-6514-DFEB-8E8315A1B810}"/>
                </a:ext>
              </a:extLst>
            </p:cNvPr>
            <p:cNvSpPr/>
            <p:nvPr/>
          </p:nvSpPr>
          <p:spPr>
            <a:xfrm>
              <a:off x="6238708" y="2533783"/>
              <a:ext cx="2520000" cy="1471281"/>
            </a:xfrm>
            <a:custGeom>
              <a:avLst/>
              <a:gdLst>
                <a:gd name="connsiteX0" fmla="*/ 0 w 2386031"/>
                <a:gd name="connsiteY0" fmla="*/ 596508 h 1193015"/>
                <a:gd name="connsiteX1" fmla="*/ 1193016 w 2386031"/>
                <a:gd name="connsiteY1" fmla="*/ 0 h 1193015"/>
                <a:gd name="connsiteX2" fmla="*/ 2386032 w 2386031"/>
                <a:gd name="connsiteY2" fmla="*/ 596508 h 1193015"/>
                <a:gd name="connsiteX3" fmla="*/ 1193016 w 2386031"/>
                <a:gd name="connsiteY3" fmla="*/ 1193016 h 1193015"/>
                <a:gd name="connsiteX4" fmla="*/ 0 w 2386031"/>
                <a:gd name="connsiteY4" fmla="*/ 596508 h 119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1193015">
                  <a:moveTo>
                    <a:pt x="0" y="596508"/>
                  </a:moveTo>
                  <a:cubicBezTo>
                    <a:pt x="0" y="267066"/>
                    <a:pt x="534131" y="0"/>
                    <a:pt x="1193016" y="0"/>
                  </a:cubicBezTo>
                  <a:cubicBezTo>
                    <a:pt x="1851901" y="0"/>
                    <a:pt x="2386032" y="267066"/>
                    <a:pt x="2386032" y="596508"/>
                  </a:cubicBezTo>
                  <a:cubicBezTo>
                    <a:pt x="2386032" y="925950"/>
                    <a:pt x="1851901" y="1193016"/>
                    <a:pt x="1193016" y="1193016"/>
                  </a:cubicBezTo>
                  <a:cubicBezTo>
                    <a:pt x="534131" y="1193016"/>
                    <a:pt x="0" y="925950"/>
                    <a:pt x="0" y="5965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7046" tIns="182333" rIns="357046" bIns="18233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Research stations - MARK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Flakkebjerg</a:t>
              </a:r>
              <a:br>
                <a:rPr lang="en-US" sz="1000" kern="1200" dirty="0"/>
              </a:br>
              <a:r>
                <a:rPr lang="en-US" sz="1000" kern="1200" dirty="0"/>
                <a:t>Foulum</a:t>
              </a:r>
              <a:br>
                <a:rPr lang="en-US" sz="1000" kern="1200" dirty="0"/>
              </a:br>
              <a:r>
                <a:rPr lang="en-US" sz="1000" kern="1200" dirty="0"/>
                <a:t>Askov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1C23097-CEEF-591D-6507-82E0A7630B7E}"/>
                </a:ext>
              </a:extLst>
            </p:cNvPr>
            <p:cNvSpPr txBox="1"/>
            <p:nvPr/>
          </p:nvSpPr>
          <p:spPr>
            <a:xfrm>
              <a:off x="2455693" y="962842"/>
              <a:ext cx="1622495" cy="2339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600" dirty="0">
                  <a:latin typeface="+mn-lt"/>
                </a:rPr>
                <a:t>Research sections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0F48EF-A841-9FB6-1F99-95C7E01FD1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18285" y="1148554"/>
              <a:ext cx="0" cy="5005491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A7D90C-0F5B-4A53-C47C-9179C6FA308A}"/>
                </a:ext>
              </a:extLst>
            </p:cNvPr>
            <p:cNvSpPr txBox="1"/>
            <p:nvPr/>
          </p:nvSpPr>
          <p:spPr>
            <a:xfrm>
              <a:off x="387894" y="1644735"/>
              <a:ext cx="233910" cy="1061444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600" dirty="0">
                  <a:latin typeface="+mn-lt"/>
                </a:rPr>
                <a:t>Flakkebjerg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7A405A-2A35-B84C-F9D1-428B19DD6607}"/>
                </a:ext>
              </a:extLst>
            </p:cNvPr>
            <p:cNvSpPr txBox="1"/>
            <p:nvPr/>
          </p:nvSpPr>
          <p:spPr>
            <a:xfrm>
              <a:off x="387894" y="5085184"/>
              <a:ext cx="233910" cy="66986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600" dirty="0">
                  <a:latin typeface="+mn-lt"/>
                </a:rPr>
                <a:t>Foulum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15C5894-FE46-E104-6BE8-F511104F72DD}"/>
                </a:ext>
              </a:extLst>
            </p:cNvPr>
            <p:cNvCxnSpPr/>
            <p:nvPr/>
          </p:nvCxnSpPr>
          <p:spPr bwMode="auto">
            <a:xfrm>
              <a:off x="5374332" y="1484784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EA74148-7A2B-01BA-1A51-2BBF11DC88F6}"/>
                </a:ext>
              </a:extLst>
            </p:cNvPr>
            <p:cNvCxnSpPr/>
            <p:nvPr/>
          </p:nvCxnSpPr>
          <p:spPr bwMode="auto">
            <a:xfrm>
              <a:off x="5374332" y="2060848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DB923D-8B5C-528C-D7CD-3DD0195D2907}"/>
                </a:ext>
              </a:extLst>
            </p:cNvPr>
            <p:cNvCxnSpPr/>
            <p:nvPr/>
          </p:nvCxnSpPr>
          <p:spPr bwMode="auto">
            <a:xfrm>
              <a:off x="5374332" y="2636912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3DD9532-A6B0-E001-472B-16BF546E2FBE}"/>
                </a:ext>
              </a:extLst>
            </p:cNvPr>
            <p:cNvCxnSpPr/>
            <p:nvPr/>
          </p:nvCxnSpPr>
          <p:spPr bwMode="auto">
            <a:xfrm>
              <a:off x="5374332" y="3229754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BFC0EDC-8616-8528-1A62-146E7C0FAB37}"/>
                </a:ext>
              </a:extLst>
            </p:cNvPr>
            <p:cNvCxnSpPr/>
            <p:nvPr/>
          </p:nvCxnSpPr>
          <p:spPr bwMode="auto">
            <a:xfrm>
              <a:off x="5374332" y="3861048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C65E56-B20A-FBFC-E1D5-98834DF39358}"/>
                </a:ext>
              </a:extLst>
            </p:cNvPr>
            <p:cNvCxnSpPr/>
            <p:nvPr/>
          </p:nvCxnSpPr>
          <p:spPr bwMode="auto">
            <a:xfrm>
              <a:off x="5374332" y="4437112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206085-2079-1D7A-BDAA-0F3EB20B4077}"/>
                </a:ext>
              </a:extLst>
            </p:cNvPr>
            <p:cNvCxnSpPr/>
            <p:nvPr/>
          </p:nvCxnSpPr>
          <p:spPr bwMode="auto">
            <a:xfrm>
              <a:off x="5374332" y="5013176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D7AFD3-040D-CF13-6751-DD3CB66A8822}"/>
                </a:ext>
              </a:extLst>
            </p:cNvPr>
            <p:cNvCxnSpPr/>
            <p:nvPr/>
          </p:nvCxnSpPr>
          <p:spPr bwMode="auto">
            <a:xfrm>
              <a:off x="5806380" y="1772816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ADC3397-A360-0455-E8F2-200C37026D87}"/>
                </a:ext>
              </a:extLst>
            </p:cNvPr>
            <p:cNvCxnSpPr/>
            <p:nvPr/>
          </p:nvCxnSpPr>
          <p:spPr bwMode="auto">
            <a:xfrm>
              <a:off x="5806380" y="3267439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26BC0BF3-440A-D507-37F3-053420560748}"/>
                </a:ext>
              </a:extLst>
            </p:cNvPr>
            <p:cNvSpPr/>
            <p:nvPr/>
          </p:nvSpPr>
          <p:spPr>
            <a:xfrm>
              <a:off x="1053852" y="5312899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/>
                <a:t>Soil Fertility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JORNÆR</a:t>
              </a:r>
              <a:endParaRPr lang="en-US" sz="1400" b="1" kern="12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E3D206-3CCC-7503-7273-D7AA2BF0A853}"/>
                </a:ext>
              </a:extLst>
            </p:cNvPr>
            <p:cNvSpPr txBox="1"/>
            <p:nvPr/>
          </p:nvSpPr>
          <p:spPr>
            <a:xfrm>
              <a:off x="387894" y="3408714"/>
              <a:ext cx="233910" cy="62908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600" dirty="0">
                  <a:latin typeface="+mn-lt"/>
                </a:rPr>
                <a:t>Aarhus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FD8E0F9-6591-0798-F308-ABB46D9336AE}"/>
                </a:ext>
              </a:extLst>
            </p:cNvPr>
            <p:cNvCxnSpPr/>
            <p:nvPr/>
          </p:nvCxnSpPr>
          <p:spPr bwMode="auto">
            <a:xfrm>
              <a:off x="5374332" y="5571786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F4BC2B88-EC98-FD47-D7A2-D66E914D664E}"/>
                </a:ext>
              </a:extLst>
            </p:cNvPr>
            <p:cNvSpPr/>
            <p:nvPr/>
          </p:nvSpPr>
          <p:spPr>
            <a:xfrm>
              <a:off x="1053852" y="5895158"/>
              <a:ext cx="4320000" cy="540000"/>
            </a:xfrm>
            <a:custGeom>
              <a:avLst/>
              <a:gdLst>
                <a:gd name="connsiteX0" fmla="*/ 0 w 2386031"/>
                <a:gd name="connsiteY0" fmla="*/ 0 h 262702"/>
                <a:gd name="connsiteX1" fmla="*/ 2386031 w 2386031"/>
                <a:gd name="connsiteY1" fmla="*/ 0 h 262702"/>
                <a:gd name="connsiteX2" fmla="*/ 2386031 w 2386031"/>
                <a:gd name="connsiteY2" fmla="*/ 262702 h 262702"/>
                <a:gd name="connsiteX3" fmla="*/ 0 w 2386031"/>
                <a:gd name="connsiteY3" fmla="*/ 262702 h 262702"/>
                <a:gd name="connsiteX4" fmla="*/ 0 w 2386031"/>
                <a:gd name="connsiteY4" fmla="*/ 0 h 2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31" h="262702">
                  <a:moveTo>
                    <a:pt x="0" y="0"/>
                  </a:moveTo>
                  <a:lnTo>
                    <a:pt x="2386031" y="0"/>
                  </a:lnTo>
                  <a:lnTo>
                    <a:pt x="2386031" y="262702"/>
                  </a:lnTo>
                  <a:lnTo>
                    <a:pt x="0" y="262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/>
                <a:t>Soil Physics and </a:t>
              </a:r>
              <a:r>
                <a:rPr lang="en-US" sz="1400" dirty="0"/>
                <a:t>Hydropedology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JORD</a:t>
              </a:r>
              <a:endParaRPr lang="en-US" sz="1400" b="1" kern="1200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E440FA7-1DB0-2ABA-D019-3476867D0D6B}"/>
                </a:ext>
              </a:extLst>
            </p:cNvPr>
            <p:cNvCxnSpPr/>
            <p:nvPr/>
          </p:nvCxnSpPr>
          <p:spPr bwMode="auto">
            <a:xfrm>
              <a:off x="5374332" y="6154045"/>
              <a:ext cx="432048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Left Brace 66">
              <a:extLst>
                <a:ext uri="{FF2B5EF4-FFF2-40B4-BE49-F238E27FC236}">
                  <a16:creationId xmlns:a16="http://schemas.microsoft.com/office/drawing/2014/main" id="{D3CB595C-8330-AB63-7A73-5093236E8C63}"/>
                </a:ext>
              </a:extLst>
            </p:cNvPr>
            <p:cNvSpPr/>
            <p:nvPr/>
          </p:nvSpPr>
          <p:spPr bwMode="auto">
            <a:xfrm>
              <a:off x="747943" y="4221088"/>
              <a:ext cx="233901" cy="2160000"/>
            </a:xfrm>
            <a:prstGeom prst="leftBrac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68" name="Left Brace 67">
              <a:extLst>
                <a:ext uri="{FF2B5EF4-FFF2-40B4-BE49-F238E27FC236}">
                  <a16:creationId xmlns:a16="http://schemas.microsoft.com/office/drawing/2014/main" id="{F0F32A7F-3984-4393-81DB-670286237FCB}"/>
                </a:ext>
              </a:extLst>
            </p:cNvPr>
            <p:cNvSpPr/>
            <p:nvPr/>
          </p:nvSpPr>
          <p:spPr bwMode="auto">
            <a:xfrm>
              <a:off x="747943" y="1216287"/>
              <a:ext cx="233901" cy="2038685"/>
            </a:xfrm>
            <a:prstGeom prst="leftBrac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FD94603-449E-5C26-A80A-E17B44EBC708}"/>
                </a:ext>
              </a:extLst>
            </p:cNvPr>
            <p:cNvSpPr/>
            <p:nvPr/>
          </p:nvSpPr>
          <p:spPr bwMode="auto">
            <a:xfrm>
              <a:off x="747943" y="3284984"/>
              <a:ext cx="233901" cy="720000"/>
            </a:xfrm>
            <a:prstGeom prst="leftBrac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371AF9D-4839-6BA6-EBC9-8EB5046D5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562" y="3429000"/>
            <a:ext cx="3528032" cy="2878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6">
            <a:extLst>
              <a:ext uri="{FF2B5EF4-FFF2-40B4-BE49-F238E27FC236}">
                <a16:creationId xmlns:a16="http://schemas.microsoft.com/office/drawing/2014/main" id="{12332144-79D4-224B-A2CE-8B6916A01B47}"/>
              </a:ext>
            </a:extLst>
          </p:cNvPr>
          <p:cNvSpPr txBox="1"/>
          <p:nvPr/>
        </p:nvSpPr>
        <p:spPr>
          <a:xfrm>
            <a:off x="10054852" y="5475379"/>
            <a:ext cx="2160240" cy="3508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Anders Vestergaard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FLAKKEBJERG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ED60385-3912-1E4F-9CBC-19856917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498A-B255-9D4F-89EA-E0B177FCAF4F}" type="datetime1">
              <a:rPr lang="en-GB" smtClean="0"/>
              <a:t>27/10/2024</a:t>
            </a:fld>
            <a:r>
              <a:rPr lang="en-GB" dirty="0"/>
              <a:t>03-09-2019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64B0108-FF21-174A-A953-B1680722A5CA}"/>
              </a:ext>
            </a:extLst>
          </p:cNvPr>
          <p:cNvSpPr txBox="1">
            <a:spLocks/>
          </p:cNvSpPr>
          <p:nvPr/>
        </p:nvSpPr>
        <p:spPr>
          <a:xfrm>
            <a:off x="189756" y="228627"/>
            <a:ext cx="11556000" cy="7521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kern="0" dirty="0">
                <a:latin typeface="AU Passata" panose="020B0503030502030804" pitchFamily="34" charset="0"/>
              </a:rPr>
              <a:t>Department management</a:t>
            </a:r>
            <a:endParaRPr lang="en-GB" kern="0" dirty="0">
              <a:latin typeface="AU Passata" panose="020B0503030502030804" pitchFamily="34" charset="0"/>
              <a:ea typeface="AU Passata Light" charset="0"/>
              <a:cs typeface="AU Passata Ligh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31FAB-850B-B646-83E0-0222BB8828DB}"/>
              </a:ext>
            </a:extLst>
          </p:cNvPr>
          <p:cNvSpPr txBox="1"/>
          <p:nvPr/>
        </p:nvSpPr>
        <p:spPr>
          <a:xfrm>
            <a:off x="-184529" y="2760258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Jørgen E. Olesen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Head of department</a:t>
            </a:r>
            <a:endParaRPr lang="en-GB" sz="1200" b="1" kern="0" spc="100" dirty="0"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B7DCC6-59D9-094F-99D7-E41382363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7840" y="1176793"/>
            <a:ext cx="1033600" cy="154645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514" y="3972024"/>
            <a:ext cx="982133" cy="147319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898" y="3966235"/>
            <a:ext cx="988884" cy="1474651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5F083838-E985-BB45-87CA-25846960CB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36" y="1201679"/>
            <a:ext cx="988885" cy="1479553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0C8CD252-3478-0946-BC70-926D727EDB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999" y="1173659"/>
            <a:ext cx="988885" cy="1479820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62106600-ADE6-2C4F-BAB9-51D9F7799E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816" y="1189194"/>
            <a:ext cx="988884" cy="1483326"/>
          </a:xfrm>
          <a:prstGeom prst="rect">
            <a:avLst/>
          </a:prstGeom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16EA1B9C-5853-5A41-8492-D387415974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7580" y="1190626"/>
            <a:ext cx="988884" cy="1483326"/>
          </a:xfrm>
          <a:prstGeom prst="rect">
            <a:avLst/>
          </a:prstGeom>
        </p:spPr>
      </p:pic>
      <p:sp>
        <p:nvSpPr>
          <p:cNvPr id="35" name="TextBox 6">
            <a:extLst>
              <a:ext uri="{FF2B5EF4-FFF2-40B4-BE49-F238E27FC236}">
                <a16:creationId xmlns:a16="http://schemas.microsoft.com/office/drawing/2014/main" id="{939786D2-9708-3644-BA39-F8407AB87AAC}"/>
              </a:ext>
            </a:extLst>
          </p:cNvPr>
          <p:cNvSpPr txBox="1"/>
          <p:nvPr/>
        </p:nvSpPr>
        <p:spPr>
          <a:xfrm>
            <a:off x="1521076" y="2767907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Ida Thoft Jensen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Head of Secretariat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C753E0FE-1D78-A841-93C0-E11C3732BD4F}"/>
              </a:ext>
            </a:extLst>
          </p:cNvPr>
          <p:cNvSpPr txBox="1"/>
          <p:nvPr/>
        </p:nvSpPr>
        <p:spPr>
          <a:xfrm>
            <a:off x="3225413" y="2732371"/>
            <a:ext cx="2160240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Jørgen Eriksen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JORNÆR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Deputy head of dept.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69B6EE31-221B-0347-A11B-0C9B8D21118D}"/>
              </a:ext>
            </a:extLst>
          </p:cNvPr>
          <p:cNvSpPr txBox="1"/>
          <p:nvPr/>
        </p:nvSpPr>
        <p:spPr>
          <a:xfrm>
            <a:off x="1711963" y="5515612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René Gislum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CROP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9B4D9886-BACA-CF4E-A471-1FDF27FFCE6C}"/>
              </a:ext>
            </a:extLst>
          </p:cNvPr>
          <p:cNvSpPr txBox="1"/>
          <p:nvPr/>
        </p:nvSpPr>
        <p:spPr>
          <a:xfrm>
            <a:off x="7043482" y="2749659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Mathias N. Andersen</a:t>
            </a:r>
            <a:r>
              <a:rPr lang="en-GB" sz="1200" kern="0" spc="100" dirty="0"/>
              <a:t> 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KLIMA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FE813D0C-F970-0C45-B30B-97D606E983FD}"/>
              </a:ext>
            </a:extLst>
          </p:cNvPr>
          <p:cNvSpPr txBox="1"/>
          <p:nvPr/>
        </p:nvSpPr>
        <p:spPr>
          <a:xfrm>
            <a:off x="5137974" y="2749181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Henrik Brinch-Pedersen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CGB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2AB7DC18-3954-4A4E-81B5-AC5277866833}"/>
              </a:ext>
            </a:extLst>
          </p:cNvPr>
          <p:cNvSpPr txBox="1"/>
          <p:nvPr/>
        </p:nvSpPr>
        <p:spPr>
          <a:xfrm>
            <a:off x="-98276" y="5495834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Mette V. Madsen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PLANMIK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070800EF-3C15-FE47-9E39-870622D038B0}"/>
              </a:ext>
            </a:extLst>
          </p:cNvPr>
          <p:cNvSpPr txBox="1"/>
          <p:nvPr/>
        </p:nvSpPr>
        <p:spPr>
          <a:xfrm>
            <a:off x="8708031" y="2762954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Mogens H. Greve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JORD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332CB86F-308E-4C4D-920B-5CFA85B0B99C}"/>
              </a:ext>
            </a:extLst>
          </p:cNvPr>
          <p:cNvSpPr txBox="1"/>
          <p:nvPr/>
        </p:nvSpPr>
        <p:spPr>
          <a:xfrm>
            <a:off x="10270876" y="2760811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Marie T. Knudsen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SYSTEM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9DA6A673-25D8-0C4E-8DA1-4512872AFA23}"/>
              </a:ext>
            </a:extLst>
          </p:cNvPr>
          <p:cNvSpPr txBox="1"/>
          <p:nvPr/>
        </p:nvSpPr>
        <p:spPr>
          <a:xfrm>
            <a:off x="6526460" y="5495833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Jens B. Kjeldsen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FOULUMGÅRD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CC6DF26F-316E-8040-99DA-C0612ED65382}"/>
              </a:ext>
            </a:extLst>
          </p:cNvPr>
          <p:cNvSpPr txBox="1"/>
          <p:nvPr/>
        </p:nvSpPr>
        <p:spPr>
          <a:xfrm>
            <a:off x="8293104" y="5484926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Henning C. Thomsen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ASKOV</a:t>
            </a:r>
            <a:endParaRPr lang="en-GB" sz="1200" b="1" kern="0" spc="1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7" y="3968486"/>
            <a:ext cx="981600" cy="1472400"/>
          </a:xfrm>
          <a:prstGeom prst="rect">
            <a:avLst/>
          </a:prstGeom>
        </p:spPr>
      </p:pic>
      <p:sp>
        <p:nvSpPr>
          <p:cNvPr id="46" name="TextBox 6">
            <a:extLst>
              <a:ext uri="{FF2B5EF4-FFF2-40B4-BE49-F238E27FC236}">
                <a16:creationId xmlns:a16="http://schemas.microsoft.com/office/drawing/2014/main" id="{332CB86F-308E-4C4D-920B-5CFA85B0B99C}"/>
              </a:ext>
            </a:extLst>
          </p:cNvPr>
          <p:cNvSpPr txBox="1"/>
          <p:nvPr/>
        </p:nvSpPr>
        <p:spPr>
          <a:xfrm>
            <a:off x="4898851" y="5484927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Klaus Butterbach-Bahl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Land-CRAFT</a:t>
            </a:r>
            <a:endParaRPr lang="en-GB" sz="1200" b="1" kern="0" spc="100" dirty="0">
              <a:latin typeface="+mn-lt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FE813D0C-F970-0C45-B30B-97D606E983FD}"/>
              </a:ext>
            </a:extLst>
          </p:cNvPr>
          <p:cNvSpPr txBox="1"/>
          <p:nvPr/>
        </p:nvSpPr>
        <p:spPr>
          <a:xfrm>
            <a:off x="5141689" y="2732696"/>
            <a:ext cx="2160240" cy="5262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Henrik Brinch-Pedersen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CGB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>
                <a:latin typeface="+mn-lt"/>
              </a:rPr>
              <a:t>Deputy head of dept.</a:t>
            </a:r>
          </a:p>
        </p:txBody>
      </p:sp>
      <p:pic>
        <p:nvPicPr>
          <p:cNvPr id="1026" name="Picture 2" descr="Ida Thoft Jensen">
            <a:extLst>
              <a:ext uri="{FF2B5EF4-FFF2-40B4-BE49-F238E27FC236}">
                <a16:creationId xmlns:a16="http://schemas.microsoft.com/office/drawing/2014/main" id="{EDFA6053-6B9D-7DFE-11FD-EC2811C9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52" y="1158847"/>
            <a:ext cx="1033600" cy="15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ers Vestergaard">
            <a:extLst>
              <a:ext uri="{FF2B5EF4-FFF2-40B4-BE49-F238E27FC236}">
                <a16:creationId xmlns:a16="http://schemas.microsoft.com/office/drawing/2014/main" id="{1F62C3F4-D0DE-AA3C-3638-4E8AD5B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815" y="3947010"/>
            <a:ext cx="988884" cy="14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né Gislum">
            <a:extLst>
              <a:ext uri="{FF2B5EF4-FFF2-40B4-BE49-F238E27FC236}">
                <a16:creationId xmlns:a16="http://schemas.microsoft.com/office/drawing/2014/main" id="{4FEA961B-4269-3F05-1FBE-814A8EF3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57" y="3957057"/>
            <a:ext cx="1179451" cy="14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lede af Marie Trydeman Knudsen">
            <a:extLst>
              <a:ext uri="{FF2B5EF4-FFF2-40B4-BE49-F238E27FC236}">
                <a16:creationId xmlns:a16="http://schemas.microsoft.com/office/drawing/2014/main" id="{7C7D6496-D207-2A79-6696-36FC6DD3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92" y="1158416"/>
            <a:ext cx="1265633" cy="15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e af Mette Vestergård Madsen">
            <a:extLst>
              <a:ext uri="{FF2B5EF4-FFF2-40B4-BE49-F238E27FC236}">
                <a16:creationId xmlns:a16="http://schemas.microsoft.com/office/drawing/2014/main" id="{1B84CDC4-2C8E-BB7A-8628-5991BEF8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6" y="3861048"/>
            <a:ext cx="1180812" cy="15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256ADBC6-8AE4-BE89-0110-36B2D136175A}"/>
              </a:ext>
            </a:extLst>
          </p:cNvPr>
          <p:cNvSpPr txBox="1"/>
          <p:nvPr/>
        </p:nvSpPr>
        <p:spPr>
          <a:xfrm>
            <a:off x="3176031" y="5515612"/>
            <a:ext cx="2160240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b="1" kern="0" spc="100" dirty="0">
                <a:latin typeface="+mn-lt"/>
              </a:rPr>
              <a:t>Niels Holst</a:t>
            </a:r>
          </a:p>
          <a:p>
            <a:pPr algn="ctr">
              <a:lnSpc>
                <a:spcPct val="95000"/>
              </a:lnSpc>
            </a:pPr>
            <a:r>
              <a:rPr lang="en-GB" sz="1200" kern="0" spc="100" dirty="0"/>
              <a:t>ABD</a:t>
            </a:r>
            <a:endParaRPr lang="en-GB" sz="1200" b="1" kern="0" spc="100" dirty="0">
              <a:latin typeface="+mn-lt"/>
            </a:endParaRPr>
          </a:p>
        </p:txBody>
      </p:sp>
      <p:pic>
        <p:nvPicPr>
          <p:cNvPr id="1036" name="Picture 12" descr="Billede af Niels Holst">
            <a:extLst>
              <a:ext uri="{FF2B5EF4-FFF2-40B4-BE49-F238E27FC236}">
                <a16:creationId xmlns:a16="http://schemas.microsoft.com/office/drawing/2014/main" id="{1120461B-CA93-A421-0AAE-10FC8452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73" y="3839652"/>
            <a:ext cx="1133156" cy="15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5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Committees in AGRO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4249" y="1168317"/>
            <a:ext cx="10220325" cy="45213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Department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Policy support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Research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Agro department forum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Liaison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Occupational health and safety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Diversity and equality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PhD programme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Degree programme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Teaching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Business and innovation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Laboratory committees (Foulum, Flakkebjerg)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Committee on field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Data Management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Building committees (Foulum, Flakkebjerg, </a:t>
            </a:r>
            <a:r>
              <a:rPr lang="en-GB" sz="1800" i="1" dirty="0"/>
              <a:t>Aarhus</a:t>
            </a:r>
            <a:r>
              <a:rPr lang="en-GB" sz="18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97BD-53C1-490C-AD19-99294327455A}" type="datetime1">
              <a:rPr lang="en-GB" smtClean="0"/>
              <a:t>27/10/2024</a:t>
            </a:fld>
            <a:r>
              <a:rPr lang="en-GB"/>
              <a:t>26/10/2022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4383760" y="1197961"/>
            <a:ext cx="155448" cy="914400"/>
          </a:xfrm>
          <a:prstGeom prst="rightBrac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3800" y="1523586"/>
            <a:ext cx="2698046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dirty="0">
                <a:latin typeface="+mn-lt"/>
              </a:rPr>
              <a:t>Department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7249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836BC33D1E5846BD77C269C61838DB" ma:contentTypeVersion="13" ma:contentTypeDescription="Opret et nyt dokument." ma:contentTypeScope="" ma:versionID="6685d4a764cf1e14b7cd2cc01fe36e88">
  <xsd:schema xmlns:xsd="http://www.w3.org/2001/XMLSchema" xmlns:xs="http://www.w3.org/2001/XMLSchema" xmlns:p="http://schemas.microsoft.com/office/2006/metadata/properties" xmlns:ns3="e064323b-8959-406a-a3e9-bb6e93638192" xmlns:ns4="f659a008-7c21-4ee3-a745-e38581e13101" targetNamespace="http://schemas.microsoft.com/office/2006/metadata/properties" ma:root="true" ma:fieldsID="230f3ee23432f2139f042b6169119c36" ns3:_="" ns4:_="">
    <xsd:import namespace="e064323b-8959-406a-a3e9-bb6e93638192"/>
    <xsd:import namespace="f659a008-7c21-4ee3-a745-e38581e131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323b-8959-406a-a3e9-bb6e936381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9a008-7c21-4ee3-a745-e38581e13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2B0A1-26E4-4D4F-8A53-5040A4BB3A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F6282-0C0F-449B-A796-749B2CF40C8B}">
  <ds:schemaRefs>
    <ds:schemaRef ds:uri="http://schemas.microsoft.com/office/2006/documentManagement/types"/>
    <ds:schemaRef ds:uri="http://purl.org/dc/terms/"/>
    <ds:schemaRef ds:uri="f659a008-7c21-4ee3-a745-e38581e1310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064323b-8959-406a-a3e9-bb6e936381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E17642-EE05-4FB6-A6C1-E93162B28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4323b-8959-406a-a3e9-bb6e93638192"/>
    <ds:schemaRef ds:uri="f659a008-7c21-4ee3-a745-e38581e13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Custom</PresentationFormat>
  <Paragraphs>360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AU Peto</vt:lpstr>
      <vt:lpstr>Arial</vt:lpstr>
      <vt:lpstr>AU Passata</vt:lpstr>
      <vt:lpstr>Georgia</vt:lpstr>
      <vt:lpstr>Calibri</vt:lpstr>
      <vt:lpstr>Aptos</vt:lpstr>
      <vt:lpstr>AU Passata Light</vt:lpstr>
      <vt:lpstr>AU 16:9</vt:lpstr>
      <vt:lpstr>AGRO Days 28-29 october 2024</vt:lpstr>
      <vt:lpstr>AGRO DAYS - Purpose</vt:lpstr>
      <vt:lpstr>Organising committee</vt:lpstr>
      <vt:lpstr>Monday 28 october 2024</vt:lpstr>
      <vt:lpstr>tuesday 29 october 2023</vt:lpstr>
      <vt:lpstr>Topics</vt:lpstr>
      <vt:lpstr>Department of Agroecology - organisation</vt:lpstr>
      <vt:lpstr>PowerPoint Presentation</vt:lpstr>
      <vt:lpstr>Committees in AGRO</vt:lpstr>
      <vt:lpstr>Topics</vt:lpstr>
      <vt:lpstr>Department economy and staffing</vt:lpstr>
      <vt:lpstr>external funding  (REAP)</vt:lpstr>
      <vt:lpstr>Economy - considerations</vt:lpstr>
      <vt:lpstr>Housing and land</vt:lpstr>
      <vt:lpstr>Topics</vt:lpstr>
      <vt:lpstr>Agro strategy</vt:lpstr>
      <vt:lpstr>Agro strategy</vt:lpstr>
      <vt:lpstr>Agro strategy</vt:lpstr>
      <vt:lpstr>Topics</vt:lpstr>
      <vt:lpstr>Our educational programs</vt:lpstr>
      <vt:lpstr>Topics</vt:lpstr>
      <vt:lpstr>Research integrity</vt:lpstr>
      <vt:lpstr>Publish in good journals (Q1 + Q2)</vt:lpstr>
      <vt:lpstr>We are among the best cited</vt:lpstr>
      <vt:lpstr>Topics</vt:lpstr>
      <vt:lpstr>Staff development dialogue (SDD/MUS)</vt:lpstr>
      <vt:lpstr>Group development dialogues (GRUS)</vt:lpstr>
      <vt:lpstr>Topics</vt:lpstr>
      <vt:lpstr>International evaluation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2024-10-27T07:19:56Z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636294731546918589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1036</vt:lpwstr>
  </property>
  <property fmtid="{D5CDD505-2E9C-101B-9397-08002B2CF9AE}" pid="62" name="colorthemechange">
    <vt:lpwstr>True</vt:lpwstr>
  </property>
  <property fmtid="{D5CDD505-2E9C-101B-9397-08002B2CF9AE}" pid="63" name="ContentTypeId">
    <vt:lpwstr>0x01010056836BC33D1E5846BD77C269C61838DB</vt:lpwstr>
  </property>
</Properties>
</file>