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6" r:id="rId2"/>
    <p:sldId id="272" r:id="rId3"/>
    <p:sldId id="273" r:id="rId4"/>
  </p:sldIdLst>
  <p:sldSz cx="9144000" cy="6858000" type="screen4x3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FEBCDF-773B-431A-BC67-6A5A49D8ACC1}" type="datetimeFigureOut">
              <a:rPr lang="en-GB" smtClean="0"/>
              <a:t>01/06/2016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45DDA-0F20-4BC2-8873-9D99EB991D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290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03398F-AC99-4A88-B381-7C6CF53D94BE}" type="datetimeFigureOut">
              <a:rPr lang="da-DK" smtClean="0"/>
              <a:t>01-06-2016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16066-3458-4A0A-8B09-92FC3C09A35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1798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16066-3458-4A0A-8B09-92FC3C09A358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21431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16066-3458-4A0A-8B09-92FC3C09A358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08614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16066-3458-4A0A-8B09-92FC3C09A358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08614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0" y="6000750"/>
            <a:ext cx="9144000" cy="1588"/>
          </a:xfrm>
          <a:prstGeom prst="line">
            <a:avLst/>
          </a:prstGeom>
          <a:ln w="76200" cmpd="thinThick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1185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FE0A69-9037-4A51-A3F5-E1D71FEDED5C}" type="datetimeFigureOut">
              <a:rPr lang="da-DK" smtClean="0"/>
              <a:t>01-06-2016</a:t>
            </a:fld>
            <a:endParaRPr lang="da-D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CF7E35-3340-4CE1-B37C-6DC55765828D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9204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FE0A69-9037-4A51-A3F5-E1D71FEDED5C}" type="datetimeFigureOut">
              <a:rPr lang="da-DK" smtClean="0"/>
              <a:t>01-06-2016</a:t>
            </a:fld>
            <a:endParaRPr lang="da-D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CF7E35-3340-4CE1-B37C-6DC55765828D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44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FE0A69-9037-4A51-A3F5-E1D71FEDED5C}" type="datetimeFigureOut">
              <a:rPr lang="da-DK" smtClean="0"/>
              <a:t>01-06-2016</a:t>
            </a:fld>
            <a:endParaRPr lang="da-D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CF7E35-3340-4CE1-B37C-6DC55765828D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5092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FE0A69-9037-4A51-A3F5-E1D71FEDED5C}" type="datetimeFigureOut">
              <a:rPr lang="da-DK" smtClean="0"/>
              <a:t>01-06-2016</a:t>
            </a:fld>
            <a:endParaRPr lang="da-D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CF7E35-3340-4CE1-B37C-6DC55765828D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92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FE0A69-9037-4A51-A3F5-E1D71FEDED5C}" type="datetimeFigureOut">
              <a:rPr lang="da-DK" smtClean="0"/>
              <a:t>01-06-2016</a:t>
            </a:fld>
            <a:endParaRPr lang="da-D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CF7E35-3340-4CE1-B37C-6DC55765828D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09059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FE0A69-9037-4A51-A3F5-E1D71FEDED5C}" type="datetimeFigureOut">
              <a:rPr lang="da-DK" smtClean="0"/>
              <a:t>01-06-2016</a:t>
            </a:fld>
            <a:endParaRPr lang="da-D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CF7E35-3340-4CE1-B37C-6DC55765828D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6760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FE0A69-9037-4A51-A3F5-E1D71FEDED5C}" type="datetimeFigureOut">
              <a:rPr lang="da-DK" smtClean="0"/>
              <a:t>01-06-2016</a:t>
            </a:fld>
            <a:endParaRPr lang="da-DK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CF7E35-3340-4CE1-B37C-6DC55765828D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45415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FE0A69-9037-4A51-A3F5-E1D71FEDED5C}" type="datetimeFigureOut">
              <a:rPr lang="da-DK" smtClean="0"/>
              <a:t>01-06-2016</a:t>
            </a:fld>
            <a:endParaRPr lang="da-DK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CF7E35-3340-4CE1-B37C-6DC55765828D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0620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FE0A69-9037-4A51-A3F5-E1D71FEDED5C}" type="datetimeFigureOut">
              <a:rPr lang="da-DK" smtClean="0"/>
              <a:t>01-06-2016</a:t>
            </a:fld>
            <a:endParaRPr lang="da-D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CF7E35-3340-4CE1-B37C-6DC55765828D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18538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FE0A69-9037-4A51-A3F5-E1D71FEDED5C}" type="datetimeFigureOut">
              <a:rPr lang="da-DK" smtClean="0"/>
              <a:t>01-06-2016</a:t>
            </a:fld>
            <a:endParaRPr lang="da-D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CF7E35-3340-4CE1-B37C-6DC55765828D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714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000750"/>
            <a:ext cx="9144000" cy="857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endParaRPr lang="en-US" altLang="da-DK">
              <a:solidFill>
                <a:srgbClr val="FFFFFF"/>
              </a:solidFill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581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smtClean="0"/>
              <a:t>Klik for at redigere titeltypografi i masteren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smtClean="0"/>
              <a:t>Klik for at redigere teksttypografierne i masteren</a:t>
            </a:r>
          </a:p>
          <a:p>
            <a:pPr lvl="1"/>
            <a:r>
              <a:rPr lang="da-DK" altLang="da-DK" smtClean="0"/>
              <a:t>Andet niveau</a:t>
            </a:r>
          </a:p>
          <a:p>
            <a:pPr lvl="2"/>
            <a:r>
              <a:rPr lang="da-DK" altLang="da-DK" smtClean="0"/>
              <a:t>Tredje niveau</a:t>
            </a:r>
          </a:p>
          <a:p>
            <a:pPr lvl="3"/>
            <a:r>
              <a:rPr lang="da-DK" altLang="da-DK" smtClean="0"/>
              <a:t>Fjerde niveau</a:t>
            </a:r>
          </a:p>
          <a:p>
            <a:pPr lvl="4"/>
            <a:r>
              <a:rPr lang="da-DK" altLang="da-DK" smtClean="0"/>
              <a:t>Femte niveau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Verdana" pitchFamily="34" charset="0"/>
              </a:defRPr>
            </a:lvl1pPr>
          </a:lstStyle>
          <a:p>
            <a:fld id="{9BFE0A69-9037-4A51-A3F5-E1D71FEDED5C}" type="datetimeFigureOut">
              <a:rPr lang="da-DK" smtClean="0"/>
              <a:t>01-06-2016</a:t>
            </a:fld>
            <a:endParaRPr lang="da-DK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Verdana" pitchFamily="34" charset="0"/>
              </a:defRPr>
            </a:lvl1pPr>
          </a:lstStyle>
          <a:p>
            <a:endParaRPr lang="da-DK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Verdana" pitchFamily="34" charset="0"/>
              </a:defRPr>
            </a:lvl1pPr>
          </a:lstStyle>
          <a:p>
            <a:fld id="{00CF7E35-3340-4CE1-B37C-6DC55765828D}" type="slidenum">
              <a:rPr lang="da-DK" smtClean="0"/>
              <a:t>‹#›</a:t>
            </a:fld>
            <a:endParaRPr lang="da-DK"/>
          </a:p>
        </p:txBody>
      </p:sp>
      <p:cxnSp>
        <p:nvCxnSpPr>
          <p:cNvPr id="17" name="Straight Connector 16"/>
          <p:cNvCxnSpPr/>
          <p:nvPr/>
        </p:nvCxnSpPr>
        <p:spPr>
          <a:xfrm>
            <a:off x="0" y="6000750"/>
            <a:ext cx="9144000" cy="1588"/>
          </a:xfrm>
          <a:prstGeom prst="line">
            <a:avLst/>
          </a:prstGeom>
          <a:ln w="76200" cmpd="thinThick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3" name="Picture 9" descr="alt-logo-t-003d85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92838"/>
            <a:ext cx="5059362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3399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3399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3399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3399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3399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3399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3399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3399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3399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smtClean="0"/>
              <a:t>Fordeling af lønforbedringsmidler i AGRO</a:t>
            </a:r>
            <a:endParaRPr lang="da-DK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Erik</a:t>
            </a:r>
          </a:p>
          <a:p>
            <a:r>
              <a:rPr lang="da-DK" dirty="0" smtClean="0"/>
              <a:t>27. maj 2016</a:t>
            </a:r>
            <a:endParaRPr lang="da-DK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332656"/>
            <a:ext cx="2841104" cy="213082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2444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2600" dirty="0" smtClean="0"/>
              <a:t>Oversigt over lønniveauer for forskellige VIP-personalegrupper i AGRO 1.000 kr. pr. år </a:t>
            </a:r>
            <a:r>
              <a:rPr lang="da-DK" sz="1400" dirty="0" smtClean="0"/>
              <a:t>(jan. 2016)</a:t>
            </a:r>
            <a:endParaRPr lang="da-DK" sz="1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2260265"/>
              </p:ext>
            </p:extLst>
          </p:nvPr>
        </p:nvGraphicFramePr>
        <p:xfrm>
          <a:off x="539552" y="1340768"/>
          <a:ext cx="6624736" cy="4588347"/>
        </p:xfrm>
        <a:graphic>
          <a:graphicData uri="http://schemas.openxmlformats.org/drawingml/2006/table">
            <a:tbl>
              <a:tblPr firstRow="1" lastRow="1" bandRow="1">
                <a:tableStyleId>{21E4AEA4-8DFA-4A89-87EB-49C32662AFE0}</a:tableStyleId>
              </a:tblPr>
              <a:tblGrid>
                <a:gridCol w="1080120"/>
                <a:gridCol w="720080"/>
                <a:gridCol w="720080"/>
                <a:gridCol w="960106"/>
                <a:gridCol w="949196"/>
                <a:gridCol w="1043026"/>
                <a:gridCol w="1152128"/>
              </a:tblGrid>
              <a:tr h="893037">
                <a:tc>
                  <a:txBody>
                    <a:bodyPr/>
                    <a:lstStyle/>
                    <a:p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dirty="0" smtClean="0"/>
                        <a:t>Antal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dirty="0" err="1" smtClean="0"/>
                        <a:t>Gns</a:t>
                      </a:r>
                      <a:r>
                        <a:rPr lang="da-DK" sz="1400" dirty="0" smtClean="0"/>
                        <a:t>.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dirty="0" smtClean="0"/>
                        <a:t>Min-max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dirty="0" smtClean="0"/>
                        <a:t>Antal </a:t>
                      </a:r>
                      <a:r>
                        <a:rPr lang="da-DK" sz="1400" dirty="0" err="1" smtClean="0"/>
                        <a:t>ansøg-ninger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dirty="0" err="1" smtClean="0"/>
                        <a:t>Tildeltek</a:t>
                      </a:r>
                      <a:r>
                        <a:rPr lang="da-DK" sz="1400" baseline="0" dirty="0" err="1" smtClean="0"/>
                        <a:t>valifika-tions</a:t>
                      </a:r>
                      <a:r>
                        <a:rPr lang="da-DK" sz="1400" baseline="0" dirty="0" smtClean="0"/>
                        <a:t> tillæg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dirty="0" smtClean="0"/>
                        <a:t>Tildelte </a:t>
                      </a:r>
                      <a:r>
                        <a:rPr lang="da-DK" sz="1400" dirty="0" err="1" smtClean="0"/>
                        <a:t>engangs</a:t>
                      </a:r>
                      <a:r>
                        <a:rPr lang="da-DK" sz="1400" dirty="0" smtClean="0"/>
                        <a:t>-vederlag</a:t>
                      </a:r>
                      <a:endParaRPr lang="da-DK" sz="1400" dirty="0"/>
                    </a:p>
                  </a:txBody>
                  <a:tcPr/>
                </a:tc>
              </a:tr>
              <a:tr h="362176">
                <a:tc>
                  <a:txBody>
                    <a:bodyPr/>
                    <a:lstStyle/>
                    <a:p>
                      <a:r>
                        <a:rPr lang="da-DK" sz="1400" dirty="0" smtClean="0"/>
                        <a:t>Ph.d.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42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321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300-362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2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0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1</a:t>
                      </a:r>
                      <a:endParaRPr lang="da-DK" sz="1400" dirty="0"/>
                    </a:p>
                  </a:txBody>
                  <a:tcPr/>
                </a:tc>
              </a:tr>
              <a:tr h="472979">
                <a:tc>
                  <a:txBody>
                    <a:bodyPr/>
                    <a:lstStyle/>
                    <a:p>
                      <a:r>
                        <a:rPr lang="da-DK" sz="1400" dirty="0" err="1" smtClean="0"/>
                        <a:t>Postdoc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40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387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322-427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3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0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1</a:t>
                      </a:r>
                      <a:endParaRPr lang="da-DK" sz="1400" dirty="0"/>
                    </a:p>
                  </a:txBody>
                  <a:tcPr/>
                </a:tc>
              </a:tr>
              <a:tr h="495925">
                <a:tc>
                  <a:txBody>
                    <a:bodyPr/>
                    <a:lstStyle/>
                    <a:p>
                      <a:r>
                        <a:rPr lang="da-DK" sz="1400" dirty="0" smtClean="0"/>
                        <a:t>Forsker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4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419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-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0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0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0</a:t>
                      </a:r>
                      <a:endParaRPr lang="da-DK" sz="1400" dirty="0"/>
                    </a:p>
                  </a:txBody>
                  <a:tcPr/>
                </a:tc>
              </a:tr>
              <a:tr h="893037">
                <a:tc>
                  <a:txBody>
                    <a:bodyPr/>
                    <a:lstStyle/>
                    <a:p>
                      <a:r>
                        <a:rPr lang="da-DK" sz="1400" dirty="0" smtClean="0"/>
                        <a:t>Lektor/ </a:t>
                      </a:r>
                      <a:r>
                        <a:rPr lang="da-DK" sz="1400" dirty="0" err="1" smtClean="0"/>
                        <a:t>senior-forsker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45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521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452-580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19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10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2</a:t>
                      </a:r>
                      <a:endParaRPr lang="da-DK" sz="1400" dirty="0"/>
                    </a:p>
                  </a:txBody>
                  <a:tcPr/>
                </a:tc>
              </a:tr>
              <a:tr h="893037">
                <a:tc>
                  <a:txBody>
                    <a:bodyPr/>
                    <a:lstStyle/>
                    <a:p>
                      <a:r>
                        <a:rPr lang="da-DK" sz="1400" dirty="0" err="1" smtClean="0"/>
                        <a:t>Sektions-leder</a:t>
                      </a:r>
                      <a:r>
                        <a:rPr lang="da-DK" sz="1400" dirty="0" smtClean="0"/>
                        <a:t>/ professor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11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616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536-672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5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2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3</a:t>
                      </a:r>
                      <a:endParaRPr lang="da-DK" sz="1400" dirty="0"/>
                    </a:p>
                  </a:txBody>
                  <a:tcPr/>
                </a:tc>
              </a:tr>
              <a:tr h="526313">
                <a:tc>
                  <a:txBody>
                    <a:bodyPr/>
                    <a:lstStyle/>
                    <a:p>
                      <a:r>
                        <a:rPr lang="da-DK" sz="1400" dirty="0" smtClean="0"/>
                        <a:t>Total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142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29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12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7</a:t>
                      </a:r>
                      <a:endParaRPr lang="da-DK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865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2600" dirty="0" smtClean="0"/>
              <a:t>Oversigt over lønniveauer for forskellige TAP-personalegrupper i AGRO 1.000 kr. pr. år </a:t>
            </a:r>
            <a:r>
              <a:rPr lang="da-DK" sz="1400" dirty="0" smtClean="0"/>
              <a:t>(jan. 2016)</a:t>
            </a:r>
            <a:endParaRPr lang="da-DK" sz="1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7305855"/>
              </p:ext>
            </p:extLst>
          </p:nvPr>
        </p:nvGraphicFramePr>
        <p:xfrm>
          <a:off x="395536" y="1340768"/>
          <a:ext cx="6768752" cy="4588347"/>
        </p:xfrm>
        <a:graphic>
          <a:graphicData uri="http://schemas.openxmlformats.org/drawingml/2006/table">
            <a:tbl>
              <a:tblPr firstRow="1" lastRow="1" bandRow="1">
                <a:tableStyleId>{21E4AEA4-8DFA-4A89-87EB-49C32662AFE0}</a:tableStyleId>
              </a:tblPr>
              <a:tblGrid>
                <a:gridCol w="1224136"/>
                <a:gridCol w="720080"/>
                <a:gridCol w="648072"/>
                <a:gridCol w="1080120"/>
                <a:gridCol w="936104"/>
                <a:gridCol w="1080120"/>
                <a:gridCol w="1080120"/>
              </a:tblGrid>
              <a:tr h="893037">
                <a:tc>
                  <a:txBody>
                    <a:bodyPr/>
                    <a:lstStyle/>
                    <a:p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dirty="0" smtClean="0"/>
                        <a:t>Antal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dirty="0" err="1" smtClean="0"/>
                        <a:t>Gns</a:t>
                      </a:r>
                      <a:r>
                        <a:rPr lang="da-DK" sz="1400" dirty="0" smtClean="0"/>
                        <a:t>.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dirty="0" smtClean="0"/>
                        <a:t>Min-max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dirty="0" smtClean="0"/>
                        <a:t>Antal </a:t>
                      </a:r>
                      <a:r>
                        <a:rPr lang="da-DK" sz="1400" dirty="0" err="1" smtClean="0"/>
                        <a:t>ansøg-ninger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dirty="0" smtClean="0"/>
                        <a:t>Tildelte </a:t>
                      </a:r>
                      <a:r>
                        <a:rPr lang="da-DK" sz="1400" baseline="0" dirty="0" smtClean="0"/>
                        <a:t>kvalifikations-tillæg</a:t>
                      </a:r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dirty="0" smtClean="0"/>
                        <a:t>Tildelte </a:t>
                      </a:r>
                      <a:r>
                        <a:rPr lang="da-DK" sz="1400" dirty="0" err="1" smtClean="0"/>
                        <a:t>engangs</a:t>
                      </a:r>
                      <a:endParaRPr lang="da-DK" sz="1400" dirty="0" smtClean="0"/>
                    </a:p>
                    <a:p>
                      <a:r>
                        <a:rPr lang="da-DK" sz="1400" dirty="0" smtClean="0"/>
                        <a:t>vederlag</a:t>
                      </a:r>
                      <a:endParaRPr lang="da-DK" sz="1400" dirty="0"/>
                    </a:p>
                  </a:txBody>
                  <a:tcPr/>
                </a:tc>
              </a:tr>
              <a:tr h="472979"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AC-TAP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17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443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363-498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2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1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2</a:t>
                      </a:r>
                      <a:endParaRPr lang="da-DK" sz="1600" dirty="0"/>
                    </a:p>
                  </a:txBody>
                  <a:tcPr/>
                </a:tc>
              </a:tr>
              <a:tr h="472979"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Laborant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31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315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221-375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12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3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5</a:t>
                      </a:r>
                      <a:endParaRPr lang="da-DK" sz="1600" dirty="0"/>
                    </a:p>
                  </a:txBody>
                  <a:tcPr/>
                </a:tc>
              </a:tr>
              <a:tr h="495925"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Kontor/IT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13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342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257-459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3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2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1</a:t>
                      </a:r>
                      <a:endParaRPr lang="da-DK" sz="1600" dirty="0"/>
                    </a:p>
                  </a:txBody>
                  <a:tcPr/>
                </a:tc>
              </a:tr>
              <a:tr h="893037"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JID/Metal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30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348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252-443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16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7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1</a:t>
                      </a:r>
                      <a:endParaRPr lang="da-DK" sz="1600" dirty="0"/>
                    </a:p>
                  </a:txBody>
                  <a:tcPr/>
                </a:tc>
              </a:tr>
              <a:tr h="893037"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3F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16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304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/>
                        <a:t>123-329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11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5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2</a:t>
                      </a:r>
                      <a:endParaRPr lang="da-DK" sz="1600" dirty="0"/>
                    </a:p>
                  </a:txBody>
                  <a:tcPr/>
                </a:tc>
              </a:tr>
              <a:tr h="415510"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Total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107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44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18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600" dirty="0" smtClean="0"/>
                        <a:t>11</a:t>
                      </a:r>
                      <a:endParaRPr lang="da-DK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103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">
  <a:themeElements>
    <a:clrScheme name="au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u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u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ny_au</Template>
  <TotalTime>568</TotalTime>
  <Words>157</Words>
  <Application>Microsoft Office PowerPoint</Application>
  <PresentationFormat>On-screen Show (4:3)</PresentationFormat>
  <Paragraphs>101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au</vt:lpstr>
      <vt:lpstr>Fordeling af lønforbedringsmidler i AGRO</vt:lpstr>
      <vt:lpstr>Oversigt over lønniveauer for forskellige VIP-personalegrupper i AGRO 1.000 kr. pr. år (jan. 2016)</vt:lpstr>
      <vt:lpstr>Oversigt over lønniveauer for forskellige TAP-personalegrupper i AGRO 1.000 kr. pr. år (jan. 2016)</vt:lpstr>
    </vt:vector>
  </TitlesOfParts>
  <Company>Aarhus Universitet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Birgit Sørensen Langvad</dc:creator>
  <cp:lastModifiedBy>Janne Hansen</cp:lastModifiedBy>
  <cp:revision>42</cp:revision>
  <cp:lastPrinted>2016-06-01T06:43:16Z</cp:lastPrinted>
  <dcterms:created xsi:type="dcterms:W3CDTF">2016-04-01T10:40:17Z</dcterms:created>
  <dcterms:modified xsi:type="dcterms:W3CDTF">2016-06-01T13:57:42Z</dcterms:modified>
</cp:coreProperties>
</file>